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63" r:id="rId3"/>
    <p:sldId id="261" r:id="rId4"/>
    <p:sldId id="281" r:id="rId5"/>
    <p:sldId id="282" r:id="rId6"/>
    <p:sldId id="290" r:id="rId7"/>
    <p:sldId id="257" r:id="rId8"/>
    <p:sldId id="258" r:id="rId9"/>
    <p:sldId id="262" r:id="rId10"/>
    <p:sldId id="277" r:id="rId11"/>
    <p:sldId id="279" r:id="rId12"/>
    <p:sldId id="264" r:id="rId13"/>
    <p:sldId id="265" r:id="rId14"/>
    <p:sldId id="266" r:id="rId15"/>
    <p:sldId id="278" r:id="rId16"/>
    <p:sldId id="283" r:id="rId17"/>
    <p:sldId id="284" r:id="rId18"/>
    <p:sldId id="268" r:id="rId19"/>
    <p:sldId id="269" r:id="rId20"/>
    <p:sldId id="270" r:id="rId21"/>
    <p:sldId id="271" r:id="rId22"/>
    <p:sldId id="272" r:id="rId23"/>
    <p:sldId id="273" r:id="rId24"/>
    <p:sldId id="286" r:id="rId25"/>
    <p:sldId id="287" r:id="rId26"/>
    <p:sldId id="260" r:id="rId27"/>
    <p:sldId id="288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4C0000"/>
    <a:srgbClr val="760000"/>
    <a:srgbClr val="00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 snapToGrid="0">
      <p:cViewPr>
        <p:scale>
          <a:sx n="81" d="100"/>
          <a:sy n="81" d="100"/>
        </p:scale>
        <p:origin x="68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81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3EDD91-7A5D-8975-30CA-477A037E6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F2D0E-AEE8-F9CF-84B9-2733880CE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22C-4F7F-49B9-AD10-C51A2F2C84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8EEDE-67FD-C71E-6A10-03C1B6B6D6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46900-D779-A074-1982-DF4B0E3B2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9E1E-F388-4582-9DDD-BF05074F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6:30:57.01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1662 19 0,'-1662'-19'0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1:23.27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465 42,'-14'-1,"-1"0,1-1,-1-1,-19-7,18 5,1 1,-1 1,-21-3,-82 7,-25-2,130-1,2-2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1:41.60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578 1 0,'-578'0'0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1:51.64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631 53 0,'-631'-53'0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2:25.57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824 0 0,'-824'0'0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2:28.62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1735 30 0,'-1735'0'0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4:13.54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702 0 0,'-702'0'0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4:17.16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754 1 0,'-754'0'0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4:35.09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787 75,'-23'1,"0"-2,0 0,0-1,1-2,-1 0,-27-10,35 10,1 1,-1 0,1 1,-1 1,-26 0,22 1,0 0,-36-7,-49-11,75 13,1 2,-1 1,0 1,-30 4,-6-2,30-1,20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4:37.75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787 0,'-772'0,"757"0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4:41.68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683 0,'-667'0,"652"0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1:16.78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1375 43,'-925'0,"891"-2,-39-6,40 3,-43 0,23 7,35 0,1-1,-1-1,1-1,0 0,-1-1,1-1,-20-5,25 2,3-1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4:49.81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580 70 0,'-579'-70'0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5:08.8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822 1,'-68'-1,"-76"3,40 14,85-12,-29 9,34-8,1-1,-1-1,0 0,-22 1,-296-5,317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3:55:20.25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597 70 0,'-596'-70'0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5:28.78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718 18,'-667'0,"664"1,0-1,1 0,-1 0,0-1,1 1,-1 0,0-1,1 1,-1-1,0 0,1 0,0 0,-1 0,-3-3,-1-4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35:57.4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597 8,'-558'0,"527"-4,23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36:01.10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488 1,'-478'0,"468"0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36:03.77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749 0 0,'-748'0'0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36:29.27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534 1,'-464'0,"424"6,21-3,9-1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37:05.71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1,'-35'1,"1"3,-52 10,0 1,48-11,-74-5,42-1,-135 2,195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1:53.772"/>
    </inkml:context>
    <inkml:brush xml:id="br0">
      <inkml:brushProperty name="width" value="0.1" units="cm"/>
      <inkml:brushProperty name="height" value="0.2" units="cm"/>
      <inkml:brushProperty name="color" value="#E5CDDE"/>
      <inkml:brushProperty name="tip" value="rectangle"/>
      <inkml:brushProperty name="rasterOp" value="maskPen"/>
      <inkml:brushProperty name="ignorePressure" value="1"/>
    </inkml:brush>
  </inkml:definitions>
  <inkml:trace contextRef="#ctx0" brushRef="#br0">510 1,'-499'0,"488"0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2:27.8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 0,'-1326'0,"1310"0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2:03.371"/>
    </inkml:context>
    <inkml:brush xml:id="br0">
      <inkml:brushProperty name="width" value="0.1" units="cm"/>
      <inkml:brushProperty name="height" value="0.2" units="cm"/>
      <inkml:brushProperty name="color" value="#E5CDDE"/>
      <inkml:brushProperty name="tip" value="rectangle"/>
      <inkml:brushProperty name="rasterOp" value="maskPen"/>
      <inkml:brushProperty name="ignorePressure" value="1"/>
    </inkml:brush>
  </inkml:definitions>
  <inkml:trace contextRef="#ctx0" brushRef="#br0">486 1,'-475'0,"464"0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2:25.084"/>
    </inkml:context>
    <inkml:brush xml:id="br0">
      <inkml:brushProperty name="width" value="0.1" units="cm"/>
      <inkml:brushProperty name="height" value="0.2" units="cm"/>
      <inkml:brushProperty name="color" value="#E5CDDE"/>
      <inkml:brushProperty name="tip" value="rectangle"/>
      <inkml:brushProperty name="rasterOp" value="maskPen"/>
      <inkml:brushProperty name="ignorePressure" value="1"/>
    </inkml:brush>
  </inkml:definitions>
  <inkml:trace contextRef="#ctx0" brushRef="#br0">664 1,'-653'0,"643"0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2:36.034"/>
    </inkml:context>
    <inkml:brush xml:id="br0">
      <inkml:brushProperty name="width" value="0.1" units="cm"/>
      <inkml:brushProperty name="height" value="0.2" units="cm"/>
      <inkml:brushProperty name="color" value="#E5CDDE"/>
      <inkml:brushProperty name="tip" value="rectangle"/>
      <inkml:brushProperty name="rasterOp" value="maskPen"/>
      <inkml:brushProperty name="ignorePressure" value="1"/>
    </inkml:brush>
  </inkml:definitions>
  <inkml:trace contextRef="#ctx0" brushRef="#br0">1151 0,'-84'0,"-350"9,310-6,120-2,-1 0,1 0,0 0,0 1,-1 0,-4 2,5-2,0 0,0 0,-1 0,1-1,-1 0,-5 1,-173 0,91-4,-60 2,141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6:59.0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462 0,'-451'0,"440"0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7:01.32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522 0,'-511'0,"501"0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7:25.8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0,'-498'0,"487"0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7:28.5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759 25,'-16'0,"-1"-2,1 0,-17-6,16 4,0 1,-29-2,-334 5,174 1,196-1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7:38.65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612 65,'-42'0,"-48"-1,85 0,-1 0,1 0,0-1,-1 0,1 0,0 0,-6-4,6 3,0 0,-1 1,1-1,-1 1,0 0,-7-1,-82-6,-26-1,100 7,-1 2,-22 1,-21-2,55 1,3-2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47:48.6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688 25,'-15'-1,"1"0,0-1,-21-6,21 4,0 1,0 1,-22-1,-485 3,511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00.06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958 0,'-942'0,"926"0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2:34.4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1213 0,'-130'3,"-158"24,159-12,-187-3,-18-13,318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04.16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828 0 0,'-828'0'0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2:56.82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1306 1,'-226'11,"166"-4,-220 12,-444-19,708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3:22.93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2046 7,'-2001'0,"1968"-3,22-1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3:25.01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1978 76,'-77'0,"-173"-3,186-2,-119-22,93 11,-1 3,0 5,-142 5,-371 4,325-2,264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6:33:27.80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1784 8,'-1738'0,"1705"-4,21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3:51:12.69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909 23,'-24'0,"-13"0,1-1,-61-9,56 4,-1 3,0 1,-48 4,7 0,-319-2,387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6F25-1732-ABEA-BCEA-343898D59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89CE7-1DA1-7E3D-8E26-54F062537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6594-5D99-0782-BAF0-B52406CB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32F0-7E3E-D74A-80B6-5A281B1E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A8D22-DFFA-634F-62BD-6074BF1B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CD28-EE32-326A-6AF2-F010FB16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207B3-763A-B024-A248-0F48BCF67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1D61B-D1D0-4E9C-DB8E-72E817FB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78B2-B275-E018-F617-7E6528D9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77E8-8125-2034-9644-E4427CA1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5A122-911D-E275-98D3-0768D2E9E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36D50-2569-1496-CCC3-CD68F416C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5C3B-B01E-17CA-D0F4-76C384C4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DEDBE-6A0C-4FA8-8A71-25FF08DA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6C47F-6B85-C9DE-D9D9-1A938D6A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60D4-B39D-FA7A-A276-9369D4C9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BAD94-EDAF-EEA5-6D1D-50690BDC0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E29B-A419-8E72-AF64-35AA931F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A60E-2511-E47F-0F9C-CE84AA3B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06A86-FAEC-FE28-DDAA-13E953FF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1782-CEE1-1FDB-0E9B-BAEDE1DE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48662-9D42-08D8-B49C-A74A0EC03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58A24-4340-0FD2-0A87-E8A9034A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E3CC-18B3-BDD3-CF77-7845411E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4B5D5-8FCA-0DD8-6EFF-09190B1D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5BB7-071E-B8ED-D600-0F348B40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8AD5-D544-E083-2CD1-1CF20FA8B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B9E1E-524E-FFD4-B983-582E5967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AD63-6CDC-6A44-0F4D-4BEB7B06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E97D0-8F66-9EF2-945E-79D15840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8C82B-01EE-164B-8E99-AC95F639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9986-B292-35AF-56F7-5D14900A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DDBD0-1B25-56BE-5992-313EA9CF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EBEA0-8CCB-2A71-614B-5965D9AB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ED077-313A-23E4-6E5A-D43705CF7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9EDD5-7EB3-565A-88A0-A563EFAF5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E23D8-C1D4-28A5-5D20-BD589157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C0551-007B-BC02-DE12-AA2BC9F2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B0C6E-1DD2-26A9-4967-7378ADB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7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FB4B-B5CC-1D74-B248-40B4287D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E08C2-3C96-0864-F844-CF39BFBE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F2D6D-83F5-487B-139A-37E1744D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41281-CEB4-B359-46EB-9D05B308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E99F2-C687-0997-78DF-EE1CB772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4EFEC-03EF-D200-267C-8DF0009D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860E6-8712-3B42-BE30-0183B1FC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0D9E-D2BD-ACCC-B0AE-C7DF8619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5422-7519-779B-62FE-ED1FEF2C5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22A66-0C60-1647-3005-BCE0001F9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0C85F-19ED-5217-0EB6-6FC4ABCB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3604B-4070-5839-F296-12724F14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BB9E6-54C8-263B-37A5-AE02B6A1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04E5-FEC7-AEBE-3915-F076561B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AB1DF-A1C0-7DF2-04D6-F4D64F914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A7A2C-37DA-B56E-5636-948DE10E1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0CAFE-AE94-BB37-3C08-C6A70137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BFD90-5994-E495-B368-AC91CA62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B8F02-A625-50B1-9FE9-17ED595F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F2EC9-7D4A-9CEA-0DE9-F4203727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C631B-6EE0-1215-0F1A-255B37176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439DD-BCE5-97C8-49DB-647B7BF18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200F1-B4F4-40A0-B605-45EAB8E232B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6843C-AA42-5404-3563-766FBDED8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4F9C3-7BD9-D257-7B37-FE06DE168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2BE66-12C5-430C-B6F1-7AA7F8E6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customXml" Target="../ink/ink18.xml"/><Relationship Id="rId42" Type="http://schemas.openxmlformats.org/officeDocument/2006/relationships/image" Target="../media/image37.png"/><Relationship Id="rId47" Type="http://schemas.openxmlformats.org/officeDocument/2006/relationships/customXml" Target="../ink/ink27.xml"/><Relationship Id="rId50" Type="http://schemas.openxmlformats.org/officeDocument/2006/relationships/image" Target="../media/image41.png"/><Relationship Id="rId55" Type="http://schemas.openxmlformats.org/officeDocument/2006/relationships/customXml" Target="../ink/ink31.xml"/><Relationship Id="rId63" Type="http://schemas.openxmlformats.org/officeDocument/2006/relationships/customXml" Target="../ink/ink35.xml"/><Relationship Id="rId68" Type="http://schemas.openxmlformats.org/officeDocument/2006/relationships/image" Target="../media/image50.png"/><Relationship Id="rId7" Type="http://schemas.openxmlformats.org/officeDocument/2006/relationships/customXml" Target="../ink/ink11.xml"/><Relationship Id="rId71" Type="http://schemas.openxmlformats.org/officeDocument/2006/relationships/customXml" Target="../ink/ink39.xml"/><Relationship Id="rId2" Type="http://schemas.openxmlformats.org/officeDocument/2006/relationships/image" Target="../media/image24.png"/><Relationship Id="rId16" Type="http://schemas.openxmlformats.org/officeDocument/2006/relationships/image" Target="../media/image240.png"/><Relationship Id="rId29" Type="http://schemas.openxmlformats.org/officeDocument/2006/relationships/customXml" Target="../ink/ink22.xml"/><Relationship Id="rId11" Type="http://schemas.openxmlformats.org/officeDocument/2006/relationships/customXml" Target="../ink/ink13.xml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45.png"/><Relationship Id="rId66" Type="http://schemas.openxmlformats.org/officeDocument/2006/relationships/image" Target="../media/image49.png"/><Relationship Id="rId74" Type="http://schemas.openxmlformats.org/officeDocument/2006/relationships/image" Target="../media/image34.png"/><Relationship Id="rId5" Type="http://schemas.openxmlformats.org/officeDocument/2006/relationships/customXml" Target="../ink/ink10.xml"/><Relationship Id="rId61" Type="http://schemas.openxmlformats.org/officeDocument/2006/relationships/customXml" Target="../ink/ink34.xml"/><Relationship Id="rId19" Type="http://schemas.openxmlformats.org/officeDocument/2006/relationships/customXml" Target="../ink/ink17.xml"/><Relationship Id="rId14" Type="http://schemas.openxmlformats.org/officeDocument/2006/relationships/image" Target="../media/image230.png"/><Relationship Id="rId22" Type="http://schemas.openxmlformats.org/officeDocument/2006/relationships/image" Target="../media/image27.png"/><Relationship Id="rId27" Type="http://schemas.openxmlformats.org/officeDocument/2006/relationships/customXml" Target="../ink/ink21.xml"/><Relationship Id="rId30" Type="http://schemas.openxmlformats.org/officeDocument/2006/relationships/image" Target="../media/image31.png"/><Relationship Id="rId43" Type="http://schemas.openxmlformats.org/officeDocument/2006/relationships/customXml" Target="../ink/ink25.xml"/><Relationship Id="rId48" Type="http://schemas.openxmlformats.org/officeDocument/2006/relationships/image" Target="../media/image40.png"/><Relationship Id="rId56" Type="http://schemas.openxmlformats.org/officeDocument/2006/relationships/image" Target="../media/image44.png"/><Relationship Id="rId64" Type="http://schemas.openxmlformats.org/officeDocument/2006/relationships/image" Target="../media/image48.png"/><Relationship Id="rId69" Type="http://schemas.openxmlformats.org/officeDocument/2006/relationships/customXml" Target="../ink/ink38.xml"/><Relationship Id="rId8" Type="http://schemas.openxmlformats.org/officeDocument/2006/relationships/image" Target="../media/image200.png"/><Relationship Id="rId51" Type="http://schemas.openxmlformats.org/officeDocument/2006/relationships/customXml" Target="../ink/ink29.xml"/><Relationship Id="rId72" Type="http://schemas.openxmlformats.org/officeDocument/2006/relationships/image" Target="../media/image33.png"/><Relationship Id="rId3" Type="http://schemas.openxmlformats.org/officeDocument/2006/relationships/customXml" Target="../ink/ink9.xml"/><Relationship Id="rId12" Type="http://schemas.openxmlformats.org/officeDocument/2006/relationships/image" Target="../media/image220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46" Type="http://schemas.openxmlformats.org/officeDocument/2006/relationships/image" Target="../media/image39.png"/><Relationship Id="rId59" Type="http://schemas.openxmlformats.org/officeDocument/2006/relationships/customXml" Target="../ink/ink33.xml"/><Relationship Id="rId67" Type="http://schemas.openxmlformats.org/officeDocument/2006/relationships/customXml" Target="../ink/ink37.xml"/><Relationship Id="rId20" Type="http://schemas.openxmlformats.org/officeDocument/2006/relationships/image" Target="../media/image26.png"/><Relationship Id="rId54" Type="http://schemas.openxmlformats.org/officeDocument/2006/relationships/image" Target="../media/image43.png"/><Relationship Id="rId62" Type="http://schemas.openxmlformats.org/officeDocument/2006/relationships/image" Target="../media/image47.png"/><Relationship Id="rId7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30.png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10" Type="http://schemas.openxmlformats.org/officeDocument/2006/relationships/image" Target="../media/image210.png"/><Relationship Id="rId31" Type="http://schemas.openxmlformats.org/officeDocument/2006/relationships/customXml" Target="../ink/ink23.xml"/><Relationship Id="rId44" Type="http://schemas.openxmlformats.org/officeDocument/2006/relationships/image" Target="../media/image38.png"/><Relationship Id="rId52" Type="http://schemas.openxmlformats.org/officeDocument/2006/relationships/image" Target="../media/image42.png"/><Relationship Id="rId60" Type="http://schemas.openxmlformats.org/officeDocument/2006/relationships/image" Target="../media/image46.png"/><Relationship Id="rId65" Type="http://schemas.openxmlformats.org/officeDocument/2006/relationships/customXml" Target="../ink/ink36.xml"/><Relationship Id="rId73" Type="http://schemas.openxmlformats.org/officeDocument/2006/relationships/customXml" Target="../ink/ink40.xml"/><Relationship Id="rId4" Type="http://schemas.openxmlformats.org/officeDocument/2006/relationships/image" Target="../media/image180.png"/><Relationship Id="rId9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8417E-F3B2-4814-9523-63A47BE71A2A}"/>
              </a:ext>
            </a:extLst>
          </p:cNvPr>
          <p:cNvSpPr txBox="1"/>
          <p:nvPr/>
        </p:nvSpPr>
        <p:spPr>
          <a:xfrm>
            <a:off x="2351031" y="2391949"/>
            <a:ext cx="80778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4C0000"/>
                </a:solidFill>
                <a:latin typeface="Gabriola" panose="04040605051002020D02" pitchFamily="82" charset="0"/>
              </a:rPr>
              <a:t>In the name of God</a:t>
            </a:r>
          </a:p>
        </p:txBody>
      </p:sp>
    </p:spTree>
    <p:extLst>
      <p:ext uri="{BB962C8B-B14F-4D97-AF65-F5344CB8AC3E}">
        <p14:creationId xmlns:p14="http://schemas.microsoft.com/office/powerpoint/2010/main" val="168284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5BB05F-550D-5007-9A01-CE0C6F57283B}"/>
              </a:ext>
            </a:extLst>
          </p:cNvPr>
          <p:cNvSpPr txBox="1"/>
          <p:nvPr/>
        </p:nvSpPr>
        <p:spPr>
          <a:xfrm>
            <a:off x="442383" y="295169"/>
            <a:ext cx="10671465" cy="58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of sgRNAs Targeting the KMT2A and AFF1 Genomic Regions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sgRNA Efficiency in In Vitro Assays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Chemically Modified sgRNAs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CD34⁺ Umbilical Cord Blood Cells for Genome Editing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Assembly of Cas9–sgRNA Ribonucleoprotein (RNP) Complexes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Electroporation of CD34⁺ Cells with Cas9 RNP Complexes</a:t>
            </a: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Post-Editing Cell Culture Conditions with Addition of the Caspase Inhibitor z-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vad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fmk</a:t>
            </a:r>
            <a:endParaRPr kumimoji="0" lang="en-US" altLang="en-US" sz="24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5E439-CA26-5821-E62B-B6F356FF1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77" y="996902"/>
            <a:ext cx="11978445" cy="47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1FB51-6D73-979A-0B82-50DD92FC6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19" y="756270"/>
            <a:ext cx="10767333" cy="54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20D0D-DCF3-C925-E518-CD568B98B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5" y="426262"/>
            <a:ext cx="12169905" cy="61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34E4C0-A036-D68D-CCE2-AA2733B54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6" y="342130"/>
            <a:ext cx="12147248" cy="61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3984F-0EC6-7975-429F-F05F59E97718}"/>
              </a:ext>
            </a:extLst>
          </p:cNvPr>
          <p:cNvSpPr txBox="1"/>
          <p:nvPr/>
        </p:nvSpPr>
        <p:spPr>
          <a:xfrm>
            <a:off x="122035" y="65820"/>
            <a:ext cx="6094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E0000"/>
                </a:solidFill>
                <a:latin typeface="Gabriola" panose="04040605051002020D02" pitchFamily="82" charset="0"/>
              </a:rPr>
              <a:t>Genomic profiling of subclones</a:t>
            </a:r>
            <a:r>
              <a:rPr lang="fa-IR" sz="4000" b="1" dirty="0">
                <a:solidFill>
                  <a:srgbClr val="7E0000"/>
                </a:solidFill>
                <a:latin typeface="Gabriola" panose="04040605051002020D02" pitchFamily="82" charset="0"/>
              </a:rPr>
              <a:t> </a:t>
            </a:r>
            <a:r>
              <a:rPr lang="fa-IR" sz="4000" dirty="0">
                <a:solidFill>
                  <a:srgbClr val="7E0000"/>
                </a:solidFill>
                <a:latin typeface="Gabriola" panose="04040605051002020D02" pitchFamily="82" charset="0"/>
              </a:rPr>
              <a:t>:</a:t>
            </a:r>
            <a:endParaRPr lang="en-US" sz="4000" dirty="0">
              <a:solidFill>
                <a:srgbClr val="7E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0F6E8-ABEC-448C-693E-0FC4CD8ECA82}"/>
              </a:ext>
            </a:extLst>
          </p:cNvPr>
          <p:cNvSpPr txBox="1"/>
          <p:nvPr/>
        </p:nvSpPr>
        <p:spPr>
          <a:xfrm>
            <a:off x="268131" y="932290"/>
            <a:ext cx="10996331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>
              <a:lnSpc>
                <a:spcPct val="150000"/>
              </a:lnSpc>
              <a:buClr>
                <a:srgbClr val="4C0000"/>
              </a:buClr>
              <a:buFont typeface="Wingdings 2" panose="05020102010507070707" pitchFamily="18" charset="2"/>
              <a:buChar char="P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CRISPR/Cas9-induced double-strand breaks in chromosomes 4 and 11</a:t>
            </a:r>
          </a:p>
          <a:p>
            <a:pPr marL="342900" indent="-342900" algn="justLow">
              <a:lnSpc>
                <a:spcPct val="150000"/>
              </a:lnSpc>
              <a:buClr>
                <a:srgbClr val="4C0000"/>
              </a:buClr>
              <a:buFont typeface="Wingdings 2" panose="05020102010507070707" pitchFamily="18" charset="2"/>
              <a:buChar char="P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NHEJ is not accurate</a:t>
            </a:r>
          </a:p>
          <a:p>
            <a:pPr marL="342900" indent="-342900" algn="justLow">
              <a:lnSpc>
                <a:spcPct val="150000"/>
              </a:lnSpc>
              <a:buClr>
                <a:srgbClr val="4C0000"/>
              </a:buClr>
              <a:buFont typeface="Wingdings 2" panose="05020102010507070707" pitchFamily="18" charset="2"/>
              <a:buChar char="P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NHEJ repair may introduce nucleotide insertions or deletions</a:t>
            </a:r>
          </a:p>
          <a:p>
            <a:pPr marL="342900" indent="-342900" algn="justLow">
              <a:lnSpc>
                <a:spcPct val="150000"/>
              </a:lnSpc>
              <a:buClr>
                <a:srgbClr val="4C0000"/>
              </a:buClr>
              <a:buFont typeface="Wingdings 2" panose="05020102010507070707" pitchFamily="18" charset="2"/>
              <a:buChar char="P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multiple fusion variants are generated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8F667C-B709-34EA-A3A8-BB9D79FE2E2B}"/>
              </a:ext>
            </a:extLst>
          </p:cNvPr>
          <p:cNvSpPr txBox="1"/>
          <p:nvPr/>
        </p:nvSpPr>
        <p:spPr>
          <a:xfrm>
            <a:off x="467512" y="3174250"/>
            <a:ext cx="8112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E0000"/>
                </a:solidFill>
                <a:latin typeface="Gabriola" panose="04040605051002020D02" pitchFamily="82" charset="0"/>
              </a:rPr>
              <a:t>How were these subclones separated from each other?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79EC8-ED56-E749-BC18-83037EF91D6E}"/>
              </a:ext>
            </a:extLst>
          </p:cNvPr>
          <p:cNvSpPr txBox="1"/>
          <p:nvPr/>
        </p:nvSpPr>
        <p:spPr>
          <a:xfrm>
            <a:off x="371259" y="3842934"/>
            <a:ext cx="1071189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amplification of gDNA at the breakpoint region</a:t>
            </a: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TOPO TA cloning</a:t>
            </a: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Sanger sequencing on each individual clone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and comparison of the sequences with CLC Sequence Viewer</a:t>
            </a:r>
          </a:p>
        </p:txBody>
      </p:sp>
    </p:spTree>
    <p:extLst>
      <p:ext uri="{BB962C8B-B14F-4D97-AF65-F5344CB8AC3E}">
        <p14:creationId xmlns:p14="http://schemas.microsoft.com/office/powerpoint/2010/main" val="375466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663EAF-86FA-C064-5EB7-AA09DC6CB00A}"/>
              </a:ext>
            </a:extLst>
          </p:cNvPr>
          <p:cNvSpPr txBox="1"/>
          <p:nvPr/>
        </p:nvSpPr>
        <p:spPr>
          <a:xfrm>
            <a:off x="166724" y="241595"/>
            <a:ext cx="609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E0000"/>
                </a:solidFill>
                <a:latin typeface="Gabriola" panose="04040605051002020D02" pitchFamily="82" charset="0"/>
              </a:rPr>
              <a:t>Cell trace proliferation assay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F5D99-8D3A-B36D-5983-6D3D778E7730}"/>
              </a:ext>
            </a:extLst>
          </p:cNvPr>
          <p:cNvSpPr txBox="1"/>
          <p:nvPr/>
        </p:nvSpPr>
        <p:spPr>
          <a:xfrm>
            <a:off x="575441" y="1059744"/>
            <a:ext cx="9664262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assay is used to measure the rate of cell proliferation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cell divides → the dye is equally split between the two daughter cells.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Therefore, each new generation shows lower fluorescence intensity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en-US" sz="2400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cytometry analysis :</a:t>
            </a:r>
          </a:p>
          <a:p>
            <a:pPr algn="justLow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CellTrace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Low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7-AAD</a:t>
            </a:r>
          </a:p>
          <a:p>
            <a:pPr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9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34C90C-D234-BEB0-9DCC-4E8C3CC4AD5D}"/>
              </a:ext>
            </a:extLst>
          </p:cNvPr>
          <p:cNvSpPr txBox="1"/>
          <p:nvPr/>
        </p:nvSpPr>
        <p:spPr>
          <a:xfrm>
            <a:off x="249225" y="266782"/>
            <a:ext cx="609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E0000"/>
                </a:solidFill>
                <a:latin typeface="Gabriola" panose="04040605051002020D02" pitchFamily="82" charset="0"/>
              </a:rPr>
              <a:t>Gene expression profiling</a:t>
            </a:r>
            <a:r>
              <a:rPr lang="fa-IR" sz="3600" b="1" dirty="0">
                <a:solidFill>
                  <a:srgbClr val="7E0000"/>
                </a:solidFill>
                <a:latin typeface="Gabriola" panose="04040605051002020D02" pitchFamily="82" charset="0"/>
              </a:rPr>
              <a:t>:</a:t>
            </a:r>
            <a:endParaRPr lang="en-US" sz="3600" b="1" dirty="0">
              <a:solidFill>
                <a:srgbClr val="7E000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5B642-CFB5-BC91-BBD7-A692A024C36B}"/>
              </a:ext>
            </a:extLst>
          </p:cNvPr>
          <p:cNvSpPr txBox="1"/>
          <p:nvPr/>
        </p:nvSpPr>
        <p:spPr>
          <a:xfrm>
            <a:off x="249225" y="1046093"/>
            <a:ext cx="10171782" cy="557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was collected at different time points</a:t>
            </a: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RNA samples were sent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GenXPro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gene expression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using the MACE-seq method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calculated the differential gene expression</a:t>
            </a: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log2 Fold Change 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TPM was used to quantify gene expression accurately</a:t>
            </a: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assessed the statistical significance of the change</a:t>
            </a: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t-test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were visualized using three tools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</a:p>
          <a:p>
            <a:pPr marL="342900" indent="-342900">
              <a:lnSpc>
                <a:spcPct val="15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0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GSEA</a:t>
            </a:r>
          </a:p>
        </p:txBody>
      </p:sp>
    </p:spTree>
    <p:extLst>
      <p:ext uri="{BB962C8B-B14F-4D97-AF65-F5344CB8AC3E}">
        <p14:creationId xmlns:p14="http://schemas.microsoft.com/office/powerpoint/2010/main" val="23517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4AED5-BF62-66A8-E639-85486ECA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41" y="263237"/>
            <a:ext cx="11158430" cy="63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DAC93-DFA2-F5A1-4140-B442D6ECD060}"/>
              </a:ext>
            </a:extLst>
          </p:cNvPr>
          <p:cNvSpPr txBox="1"/>
          <p:nvPr/>
        </p:nvSpPr>
        <p:spPr>
          <a:xfrm>
            <a:off x="1048407" y="-19842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4C0000"/>
                </a:solidFill>
                <a:latin typeface="Gabriola" panose="04040605051002020D02" pitchFamily="82" charset="0"/>
              </a:rPr>
              <a:t>RESULTS :</a:t>
            </a:r>
          </a:p>
        </p:txBody>
      </p:sp>
    </p:spTree>
    <p:extLst>
      <p:ext uri="{BB962C8B-B14F-4D97-AF65-F5344CB8AC3E}">
        <p14:creationId xmlns:p14="http://schemas.microsoft.com/office/powerpoint/2010/main" val="153087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9F771-AC29-A596-3D16-30E725E4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0"/>
            <a:ext cx="1165167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D55B40-9E70-86DD-B41F-4D8C3957E6C3}"/>
                  </a:ext>
                </a:extLst>
              </p14:cNvPr>
              <p14:cNvContentPartPr/>
              <p14:nvPr/>
            </p14:nvContentPartPr>
            <p14:xfrm>
              <a:off x="2507749" y="1485635"/>
              <a:ext cx="598320" cy="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D55B40-9E70-86DD-B41F-4D8C3957E6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9749" y="1449635"/>
                <a:ext cx="633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02AEE8-9DD6-B596-E81D-2181732F3278}"/>
                  </a:ext>
                </a:extLst>
              </p14:cNvPr>
              <p14:cNvContentPartPr/>
              <p14:nvPr/>
            </p14:nvContentPartPr>
            <p14:xfrm>
              <a:off x="2557429" y="1194755"/>
              <a:ext cx="49500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02AEE8-9DD6-B596-E81D-2181732F32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9789" y="1158755"/>
                <a:ext cx="530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1B43998-D6FC-80E8-541E-CC0423D4A7F3}"/>
                  </a:ext>
                </a:extLst>
              </p14:cNvPr>
              <p14:cNvContentPartPr/>
              <p14:nvPr/>
            </p14:nvContentPartPr>
            <p14:xfrm>
              <a:off x="2589109" y="4773515"/>
              <a:ext cx="483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1B43998-D6FC-80E8-541E-CC0423D4A7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1469" y="4737515"/>
                <a:ext cx="519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C0A2D5-F5C2-38A6-7731-23656352FDBC}"/>
                  </a:ext>
                </a:extLst>
              </p14:cNvPr>
              <p14:cNvContentPartPr/>
              <p14:nvPr/>
            </p14:nvContentPartPr>
            <p14:xfrm>
              <a:off x="2589109" y="4444115"/>
              <a:ext cx="436680" cy="20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C0A2D5-F5C2-38A6-7731-23656352FD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1109" y="4408115"/>
                <a:ext cx="4723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DAE4137-2E55-CA43-1024-A6C39313AF9B}"/>
                  </a:ext>
                </a:extLst>
              </p14:cNvPr>
              <p14:cNvContentPartPr/>
              <p14:nvPr/>
            </p14:nvContentPartPr>
            <p14:xfrm>
              <a:off x="2595949" y="4161515"/>
              <a:ext cx="470520" cy="1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DAE4137-2E55-CA43-1024-A6C39313AF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7949" y="4125875"/>
                <a:ext cx="506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8CA4384-FE3E-91F5-576F-22E181E88E3F}"/>
                  </a:ext>
                </a:extLst>
              </p14:cNvPr>
              <p14:cNvContentPartPr/>
              <p14:nvPr/>
            </p14:nvContentPartPr>
            <p14:xfrm>
              <a:off x="2450509" y="3896915"/>
              <a:ext cx="736560" cy="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8CA4384-FE3E-91F5-576F-22E181E88E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32869" y="3860915"/>
                <a:ext cx="772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932CBBF-D302-F0F8-55BC-5C0F10066F9D}"/>
                  </a:ext>
                </a:extLst>
              </p14:cNvPr>
              <p14:cNvContentPartPr/>
              <p14:nvPr/>
            </p14:nvContentPartPr>
            <p14:xfrm>
              <a:off x="2461309" y="3576515"/>
              <a:ext cx="712440" cy="27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932CBBF-D302-F0F8-55BC-5C0F10066F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43669" y="3540875"/>
                <a:ext cx="748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879D0C7-BD42-D424-083E-E3DADF56D5F6}"/>
                  </a:ext>
                </a:extLst>
              </p14:cNvPr>
              <p14:cNvContentPartPr/>
              <p14:nvPr/>
            </p14:nvContentPartPr>
            <p14:xfrm>
              <a:off x="2430349" y="3271595"/>
              <a:ext cx="642240" cy="3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879D0C7-BD42-D424-083E-E3DADF56D5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2709" y="3235595"/>
                <a:ext cx="67788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63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4088511-50EB-1D98-D034-3864A1550E1E}"/>
              </a:ext>
            </a:extLst>
          </p:cNvPr>
          <p:cNvSpPr txBox="1"/>
          <p:nvPr/>
        </p:nvSpPr>
        <p:spPr>
          <a:xfrm>
            <a:off x="624814" y="3929867"/>
            <a:ext cx="609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C0000"/>
                </a:solidFill>
                <a:latin typeface="Gabriola" panose="04040605051002020D02" pitchFamily="82" charset="0"/>
              </a:rPr>
              <a:t>Presented by</a:t>
            </a:r>
            <a:r>
              <a:rPr lang="fa-IR" sz="3600" b="1" dirty="0">
                <a:solidFill>
                  <a:srgbClr val="4C0000"/>
                </a:solidFill>
                <a:latin typeface="Gabriola" panose="04040605051002020D02" pitchFamily="82" charset="0"/>
              </a:rPr>
              <a:t>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07378-8DDB-8F13-96C6-41EFB31A0CF9}"/>
              </a:ext>
            </a:extLst>
          </p:cNvPr>
          <p:cNvSpPr txBox="1"/>
          <p:nvPr/>
        </p:nvSpPr>
        <p:spPr>
          <a:xfrm>
            <a:off x="624814" y="4609233"/>
            <a:ext cx="609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Gabriola" panose="04040605051002020D02" pitchFamily="82" charset="0"/>
              </a:rPr>
              <a:t>Negin Maherani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FFE079-B18F-4D68-AD96-3EEBE72E55EB}"/>
              </a:ext>
            </a:extLst>
          </p:cNvPr>
          <p:cNvSpPr txBox="1"/>
          <p:nvPr/>
        </p:nvSpPr>
        <p:spPr>
          <a:xfrm>
            <a:off x="563854" y="5314673"/>
            <a:ext cx="609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Gabriola" panose="04040605051002020D02" pitchFamily="82" charset="0"/>
              </a:rPr>
              <a:t>Kerman university of medical science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ECA093-3E99-ADDF-7BB5-500F31680C72}"/>
              </a:ext>
            </a:extLst>
          </p:cNvPr>
          <p:cNvGrpSpPr/>
          <p:nvPr/>
        </p:nvGrpSpPr>
        <p:grpSpPr>
          <a:xfrm>
            <a:off x="370991" y="57637"/>
            <a:ext cx="11726417" cy="3679114"/>
            <a:chOff x="465583" y="0"/>
            <a:chExt cx="11726417" cy="36791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044D6F-031E-5338-BCBB-59F90A9D5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583" y="482850"/>
              <a:ext cx="9758355" cy="3196264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E624EF-8201-5536-5B00-9259533C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6609" y="0"/>
              <a:ext cx="1905391" cy="1574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9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878A9-29BD-0E55-DFC0-B5287D16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3" y="115147"/>
            <a:ext cx="11685767" cy="67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2ED2D-C632-8B7F-75AB-F619B6F1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65"/>
            <a:ext cx="12192000" cy="67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B9022-1D02-0CD0-84F2-4D763C20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4" y="286784"/>
            <a:ext cx="11976233" cy="61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D07389-34F0-73FF-B0E4-51D643D6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75" y="0"/>
            <a:ext cx="791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9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2B92B6-D7EF-C4EE-120B-FF8EE768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0"/>
            <a:ext cx="839651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F1C873-D49F-4931-AE24-7B4251213BCC}"/>
                  </a:ext>
                </a:extLst>
              </p14:cNvPr>
              <p14:cNvContentPartPr/>
              <p14:nvPr/>
            </p14:nvContentPartPr>
            <p14:xfrm>
              <a:off x="4906899" y="2545945"/>
              <a:ext cx="327600" cy="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F1C873-D49F-4931-AE24-7B4251213B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8899" y="2510305"/>
                <a:ext cx="363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BFC6B1-EAC0-13D2-ADC3-0C1AEABDA54A}"/>
                  </a:ext>
                </a:extLst>
              </p14:cNvPr>
              <p14:cNvContentPartPr/>
              <p14:nvPr/>
            </p14:nvContentPartPr>
            <p14:xfrm>
              <a:off x="4915539" y="2652145"/>
              <a:ext cx="167760" cy="1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BFC6B1-EAC0-13D2-ADC3-0C1AEABDA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7539" y="2616505"/>
                <a:ext cx="203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385924-6D89-0346-14E0-E3FAB3D69849}"/>
                  </a:ext>
                </a:extLst>
              </p14:cNvPr>
              <p14:cNvContentPartPr/>
              <p14:nvPr/>
            </p14:nvContentPartPr>
            <p14:xfrm>
              <a:off x="4937499" y="2761945"/>
              <a:ext cx="20844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385924-6D89-0346-14E0-E3FAB3D698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9499" y="2726305"/>
                <a:ext cx="244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86FDC4-A1FA-6BCC-D886-0FA9A03027B0}"/>
                  </a:ext>
                </a:extLst>
              </p14:cNvPr>
              <p14:cNvContentPartPr/>
              <p14:nvPr/>
            </p14:nvContentPartPr>
            <p14:xfrm>
              <a:off x="4943979" y="5719345"/>
              <a:ext cx="227520" cy="1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86FDC4-A1FA-6BCC-D886-0FA9A03027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5979" y="5683345"/>
                <a:ext cx="2631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7D8245-1F87-2723-A012-6FA0CFF8A97D}"/>
                  </a:ext>
                </a:extLst>
              </p14:cNvPr>
              <p14:cNvContentPartPr/>
              <p14:nvPr/>
            </p14:nvContentPartPr>
            <p14:xfrm>
              <a:off x="4943979" y="5839225"/>
              <a:ext cx="29664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7D8245-1F87-2723-A012-6FA0CFF8A9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5979" y="5803225"/>
                <a:ext cx="332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9B7172-6956-48CC-1486-355FC4D39810}"/>
                  </a:ext>
                </a:extLst>
              </p14:cNvPr>
              <p14:cNvContentPartPr/>
              <p14:nvPr/>
            </p14:nvContentPartPr>
            <p14:xfrm>
              <a:off x="4937139" y="5958745"/>
              <a:ext cx="624960" cy="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9B7172-6956-48CC-1486-355FC4D398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19139" y="5886745"/>
                <a:ext cx="660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80493A-E6B5-7D9B-B4FB-4B359BF9DCC9}"/>
                  </a:ext>
                </a:extLst>
              </p14:cNvPr>
              <p14:cNvContentPartPr/>
              <p14:nvPr/>
            </p14:nvContentPartPr>
            <p14:xfrm>
              <a:off x="4931019" y="3518665"/>
              <a:ext cx="2527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80493A-E6B5-7D9B-B4FB-4B359BF9DC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3019" y="3482665"/>
                <a:ext cx="288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E9329D-BDA3-1966-60E7-073896B78B4C}"/>
                  </a:ext>
                </a:extLst>
              </p14:cNvPr>
              <p14:cNvContentPartPr/>
              <p14:nvPr/>
            </p14:nvContentPartPr>
            <p14:xfrm>
              <a:off x="4931019" y="3404905"/>
              <a:ext cx="2718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E9329D-BDA3-1966-60E7-073896B78B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3019" y="3369265"/>
                <a:ext cx="307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B0279C6-BD0D-3D02-815B-B15686CA2FD5}"/>
                  </a:ext>
                </a:extLst>
              </p14:cNvPr>
              <p14:cNvContentPartPr/>
              <p14:nvPr/>
            </p14:nvContentPartPr>
            <p14:xfrm>
              <a:off x="4919499" y="3296545"/>
              <a:ext cx="283680" cy="27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B0279C6-BD0D-3D02-815B-B15686CA2FD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01499" y="3260545"/>
                <a:ext cx="319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548220C-F04E-66D2-A978-6CA7F771F32F}"/>
                  </a:ext>
                </a:extLst>
              </p14:cNvPr>
              <p14:cNvContentPartPr/>
              <p14:nvPr/>
            </p14:nvContentPartPr>
            <p14:xfrm>
              <a:off x="4869099" y="3827905"/>
              <a:ext cx="2836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548220C-F04E-66D2-A978-6CA7F771F32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1099" y="3791905"/>
                <a:ext cx="319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BB5063B-9870-E53C-88A4-88F67C486DA3}"/>
                  </a:ext>
                </a:extLst>
              </p14:cNvPr>
              <p14:cNvContentPartPr/>
              <p14:nvPr/>
            </p14:nvContentPartPr>
            <p14:xfrm>
              <a:off x="4931379" y="3941305"/>
              <a:ext cx="24588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BB5063B-9870-E53C-88A4-88F67C486D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13739" y="3905305"/>
                <a:ext cx="281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DC0A468-6E16-8E6D-84EF-8B2DADA12E4C}"/>
                  </a:ext>
                </a:extLst>
              </p14:cNvPr>
              <p14:cNvContentPartPr/>
              <p14:nvPr/>
            </p14:nvContentPartPr>
            <p14:xfrm>
              <a:off x="4962339" y="4023025"/>
              <a:ext cx="208800" cy="25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DC0A468-6E16-8E6D-84EF-8B2DADA12E4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44699" y="3987025"/>
                <a:ext cx="244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34887B2-899F-D48C-D47C-F35E3DB56F39}"/>
                  </a:ext>
                </a:extLst>
              </p14:cNvPr>
              <p14:cNvContentPartPr/>
              <p14:nvPr/>
            </p14:nvContentPartPr>
            <p14:xfrm>
              <a:off x="4938219" y="4458265"/>
              <a:ext cx="295920" cy="19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34887B2-899F-D48C-D47C-F35E3DB56F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20579" y="4422265"/>
                <a:ext cx="331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44E8203-3EB1-32F3-F247-293EC3E6D1D6}"/>
                  </a:ext>
                </a:extLst>
              </p14:cNvPr>
              <p14:cNvContentPartPr/>
              <p14:nvPr/>
            </p14:nvContentPartPr>
            <p14:xfrm>
              <a:off x="4962339" y="2869225"/>
              <a:ext cx="214920" cy="25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44E8203-3EB1-32F3-F247-293EC3E6D1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4699" y="2833225"/>
                <a:ext cx="250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C70154-DEC0-F984-8350-5C64DCD9BDD2}"/>
                  </a:ext>
                </a:extLst>
              </p14:cNvPr>
              <p14:cNvContentPartPr/>
              <p14:nvPr/>
            </p14:nvContentPartPr>
            <p14:xfrm>
              <a:off x="4893939" y="1992625"/>
              <a:ext cx="25848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C70154-DEC0-F984-8350-5C64DCD9BD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6299" y="1956625"/>
                <a:ext cx="294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24CA7A-A767-7887-7225-6E86AB27DB1B}"/>
                  </a:ext>
                </a:extLst>
              </p14:cNvPr>
              <p14:cNvContentPartPr/>
              <p14:nvPr/>
            </p14:nvContentPartPr>
            <p14:xfrm>
              <a:off x="6933445" y="2590688"/>
              <a:ext cx="215280" cy="2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24CA7A-A767-7887-7225-6E86AB27DB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15445" y="2555048"/>
                <a:ext cx="250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62F793-D43E-9AF4-0833-75604F467307}"/>
                  </a:ext>
                </a:extLst>
              </p14:cNvPr>
              <p14:cNvContentPartPr/>
              <p14:nvPr/>
            </p14:nvContentPartPr>
            <p14:xfrm>
              <a:off x="7075645" y="2208728"/>
              <a:ext cx="1756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62F793-D43E-9AF4-0833-75604F46730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57645" y="2173088"/>
                <a:ext cx="211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0B23CF-B66D-4570-174F-13CACF927588}"/>
                  </a:ext>
                </a:extLst>
              </p14:cNvPr>
              <p14:cNvContentPartPr/>
              <p14:nvPr/>
            </p14:nvContentPartPr>
            <p14:xfrm>
              <a:off x="6857485" y="2405648"/>
              <a:ext cx="269640" cy="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0B23CF-B66D-4570-174F-13CACF92758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39845" y="2333648"/>
                <a:ext cx="305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1D105DC-A931-725F-B1DD-557204BD6D41}"/>
                  </a:ext>
                </a:extLst>
              </p14:cNvPr>
              <p14:cNvContentPartPr/>
              <p14:nvPr/>
            </p14:nvContentPartPr>
            <p14:xfrm>
              <a:off x="6751285" y="2208728"/>
              <a:ext cx="192240" cy="4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1D105DC-A931-725F-B1DD-557204BD6D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33645" y="2173088"/>
                <a:ext cx="227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1D08A2-505C-F672-8656-766A737E48F2}"/>
                  </a:ext>
                </a:extLst>
              </p14:cNvPr>
              <p14:cNvContentPartPr/>
              <p14:nvPr/>
            </p14:nvContentPartPr>
            <p14:xfrm>
              <a:off x="7952245" y="2875448"/>
              <a:ext cx="243360" cy="14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1D08A2-505C-F672-8656-766A737E48F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34245" y="2839808"/>
                <a:ext cx="279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AC3C12E-3F46-A921-D202-A3CC386A67A3}"/>
                  </a:ext>
                </a:extLst>
              </p14:cNvPr>
              <p14:cNvContentPartPr/>
              <p14:nvPr/>
            </p14:nvContentPartPr>
            <p14:xfrm>
              <a:off x="8328085" y="2302688"/>
              <a:ext cx="183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AC3C12E-3F46-A921-D202-A3CC386A67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10085" y="2267048"/>
                <a:ext cx="21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40D00E4-B2C2-10A8-27C8-F3D911481E5E}"/>
                  </a:ext>
                </a:extLst>
              </p14:cNvPr>
              <p14:cNvContentPartPr/>
              <p14:nvPr/>
            </p14:nvContentPartPr>
            <p14:xfrm>
              <a:off x="8426365" y="1567928"/>
              <a:ext cx="17532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40D00E4-B2C2-10A8-27C8-F3D911481E5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08365" y="1532288"/>
                <a:ext cx="210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15939EF-D7D7-6048-065D-AE591597D253}"/>
                  </a:ext>
                </a:extLst>
              </p14:cNvPr>
              <p14:cNvContentPartPr/>
              <p14:nvPr/>
            </p14:nvContentPartPr>
            <p14:xfrm>
              <a:off x="9011725" y="2503568"/>
              <a:ext cx="23940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15939EF-D7D7-6048-065D-AE591597D2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94085" y="2467928"/>
                <a:ext cx="275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593B2D5-625A-88F4-A9D5-65D9E09FD857}"/>
                  </a:ext>
                </a:extLst>
              </p14:cNvPr>
              <p14:cNvContentPartPr/>
              <p14:nvPr/>
            </p14:nvContentPartPr>
            <p14:xfrm>
              <a:off x="8797885" y="2298728"/>
              <a:ext cx="414720" cy="14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593B2D5-625A-88F4-A9D5-65D9E09FD85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79885" y="2262728"/>
                <a:ext cx="450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4EDDC63-DB74-F7DE-0DD5-25FE1FF5A51E}"/>
                  </a:ext>
                </a:extLst>
              </p14:cNvPr>
              <p14:cNvContentPartPr/>
              <p14:nvPr/>
            </p14:nvContentPartPr>
            <p14:xfrm>
              <a:off x="8934907" y="4695786"/>
              <a:ext cx="16668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4EDDC63-DB74-F7DE-0DD5-25FE1FF5A51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16907" y="4659786"/>
                <a:ext cx="202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D75A588-2B03-9CCD-DF1E-5CDDF4720C89}"/>
                  </a:ext>
                </a:extLst>
              </p14:cNvPr>
              <p14:cNvContentPartPr/>
              <p14:nvPr/>
            </p14:nvContentPartPr>
            <p14:xfrm>
              <a:off x="9024547" y="4892346"/>
              <a:ext cx="18792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D75A588-2B03-9CCD-DF1E-5CDDF4720C8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06907" y="4856346"/>
                <a:ext cx="223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A235B46-5778-AB79-0748-57726077E06B}"/>
                  </a:ext>
                </a:extLst>
              </p14:cNvPr>
              <p14:cNvContentPartPr/>
              <p14:nvPr/>
            </p14:nvContentPartPr>
            <p14:xfrm>
              <a:off x="8580307" y="4836906"/>
              <a:ext cx="18360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A235B46-5778-AB79-0748-57726077E06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62307" y="4800906"/>
                <a:ext cx="21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818B522-6D3A-156F-8112-ABE2E4B02B5C}"/>
                  </a:ext>
                </a:extLst>
              </p14:cNvPr>
              <p14:cNvContentPartPr/>
              <p14:nvPr/>
            </p14:nvContentPartPr>
            <p14:xfrm>
              <a:off x="9323707" y="5331906"/>
              <a:ext cx="273240" cy="9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818B522-6D3A-156F-8112-ABE2E4B02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06067" y="5296266"/>
                <a:ext cx="308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DEFD43D-612A-968C-94F8-803BD8A87D6F}"/>
                  </a:ext>
                </a:extLst>
              </p14:cNvPr>
              <p14:cNvContentPartPr/>
              <p14:nvPr/>
            </p14:nvContentPartPr>
            <p14:xfrm>
              <a:off x="9043267" y="5715306"/>
              <a:ext cx="220680" cy="23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DEFD43D-612A-968C-94F8-803BD8A87D6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25627" y="5679306"/>
                <a:ext cx="256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BF54E70-9F1A-EDDA-7001-AF377D5139A1}"/>
                  </a:ext>
                </a:extLst>
              </p14:cNvPr>
              <p14:cNvContentPartPr/>
              <p14:nvPr/>
            </p14:nvContentPartPr>
            <p14:xfrm>
              <a:off x="8640067" y="5028786"/>
              <a:ext cx="247680" cy="9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BF54E70-9F1A-EDDA-7001-AF377D5139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22427" y="4993146"/>
                <a:ext cx="283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EDB768-88AA-61A4-487D-61C7E990A1A5}"/>
                  </a:ext>
                </a:extLst>
              </p14:cNvPr>
              <p14:cNvContentPartPr/>
              <p14:nvPr/>
            </p14:nvContentPartPr>
            <p14:xfrm>
              <a:off x="4911107" y="4890240"/>
              <a:ext cx="34524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EDB768-88AA-61A4-487D-61C7E990A1A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93107" y="4854240"/>
                <a:ext cx="380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22A6E7-0985-A5BF-3237-6267051B2F15}"/>
                  </a:ext>
                </a:extLst>
              </p14:cNvPr>
              <p14:cNvContentPartPr/>
              <p14:nvPr/>
            </p14:nvContentPartPr>
            <p14:xfrm>
              <a:off x="4924067" y="4788360"/>
              <a:ext cx="298440" cy="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22A6E7-0985-A5BF-3237-6267051B2F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906067" y="4716360"/>
                <a:ext cx="3340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117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D1349-ACA8-647E-0D2B-22B54D79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40"/>
            <a:ext cx="12192000" cy="650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40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C99B-0BED-8D75-0792-A8E5CC9B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10" y="62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C0000"/>
                </a:solidFill>
                <a:latin typeface="Gabriola" panose="04040605051002020D02" pitchFamily="82" charset="0"/>
              </a:rPr>
              <a:t>Discussion</a:t>
            </a:r>
            <a:r>
              <a:rPr lang="fa-IR" sz="5400" b="1" dirty="0">
                <a:solidFill>
                  <a:srgbClr val="4C0000"/>
                </a:solidFill>
                <a:latin typeface="Gabriola" panose="04040605051002020D02" pitchFamily="82" charset="0"/>
              </a:rPr>
              <a:t>:</a:t>
            </a:r>
            <a:endParaRPr lang="en-US" sz="5400" b="1" dirty="0">
              <a:solidFill>
                <a:srgbClr val="4C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4D586-3C80-BB9E-DCE9-2F9D77046BAF}"/>
              </a:ext>
            </a:extLst>
          </p:cNvPr>
          <p:cNvSpPr txBox="1"/>
          <p:nvPr/>
        </p:nvSpPr>
        <p:spPr>
          <a:xfrm>
            <a:off x="564187" y="1248952"/>
            <a:ext cx="10425546" cy="5151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is a realistic model of t(4;11) in umbilical cord hematopoietic stem cells using CRISPR/Cas9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 model enables study of very early pre-leukemic events, previously inaccessible</a:t>
            </a:r>
          </a:p>
          <a:p>
            <a:pPr algn="justLow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CD56 increases in the presence of IL-7(seen in aggressive AML)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CD19 cells resemble leukemia and proliferate more rapidly in response to IL-7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CD19− cells remain in a myeloid-like / pre-leukemic state</a:t>
            </a:r>
          </a:p>
        </p:txBody>
      </p:sp>
    </p:spTree>
    <p:extLst>
      <p:ext uri="{BB962C8B-B14F-4D97-AF65-F5344CB8AC3E}">
        <p14:creationId xmlns:p14="http://schemas.microsoft.com/office/powerpoint/2010/main" val="353643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DA5016-6E09-A1CF-59C7-88AEC6853E0D}"/>
              </a:ext>
            </a:extLst>
          </p:cNvPr>
          <p:cNvSpPr txBox="1"/>
          <p:nvPr/>
        </p:nvSpPr>
        <p:spPr>
          <a:xfrm>
            <a:off x="122228" y="2066003"/>
            <a:ext cx="8271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11A58-92C6-BB77-7046-15DB849FB9DA}"/>
              </a:ext>
            </a:extLst>
          </p:cNvPr>
          <p:cNvSpPr txBox="1"/>
          <p:nvPr/>
        </p:nvSpPr>
        <p:spPr>
          <a:xfrm>
            <a:off x="394854" y="600242"/>
            <a:ext cx="11050912" cy="51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>
              <a:lnSpc>
                <a:spcPct val="20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KMT2A-AFF1 fusions result in loss of TAL1/GATA2 and stable expression of LMO2, FLT3, CD133, NG2, CD72</a:t>
            </a:r>
          </a:p>
          <a:p>
            <a:pPr marL="342900" indent="-342900" algn="justLow">
              <a:lnSpc>
                <a:spcPct val="20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GSEA analysis shows that the generated cells clearly overlap with leukemia and lymphoma</a:t>
            </a:r>
          </a:p>
          <a:p>
            <a:pPr marL="342900" indent="-342900" algn="justLow">
              <a:lnSpc>
                <a:spcPct val="20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KMT2A translocations helps us understand leukemia development.</a:t>
            </a:r>
          </a:p>
          <a:p>
            <a:pPr marL="342900" indent="-342900" algn="justLow">
              <a:lnSpc>
                <a:spcPct val="20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Low">
              <a:lnSpc>
                <a:spcPct val="200000"/>
              </a:lnSpc>
              <a:buClr>
                <a:srgbClr val="4C0000"/>
              </a:buClr>
              <a:buFont typeface="Wingdings" panose="05000000000000000000" pitchFamily="2" charset="2"/>
              <a:buChar char="ü"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5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FF8C66-7D0B-D699-8B98-7748FC23556D}"/>
              </a:ext>
            </a:extLst>
          </p:cNvPr>
          <p:cNvSpPr txBox="1"/>
          <p:nvPr/>
        </p:nvSpPr>
        <p:spPr>
          <a:xfrm>
            <a:off x="778031" y="2385700"/>
            <a:ext cx="116278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800" b="1" i="1" dirty="0">
                <a:solidFill>
                  <a:srgbClr val="4C0000"/>
                </a:solidFill>
                <a:latin typeface="Gabriola" panose="04040605051002020D02" pitchFamily="82" charset="0"/>
              </a:rPr>
              <a:t>Thank  you 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182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694A4A-9F4C-3B4B-711D-271793BD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921"/>
            <a:ext cx="12192000" cy="26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0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CC042C-6124-BABE-FED8-BA921416DEA3}"/>
              </a:ext>
            </a:extLst>
          </p:cNvPr>
          <p:cNvSpPr txBox="1"/>
          <p:nvPr/>
        </p:nvSpPr>
        <p:spPr>
          <a:xfrm>
            <a:off x="460000" y="1840673"/>
            <a:ext cx="10662571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KMT2A gene is associated with chromosomal translocations in acute leukemia.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KMT2A forms a multi-protein complex.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recruited to gene promoters through MEN1/LEDGF.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activates chromatin by depositing H3K4me3 and other marks.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prevents transcriptional repression mediated by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HP1/SUV39H1/2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PRC2/PRC1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</a:t>
            </a:r>
          </a:p>
          <a:p>
            <a:pPr algn="justLow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B4D1B-8A09-340E-F9E4-1F81AE9C39D9}"/>
              </a:ext>
            </a:extLst>
          </p:cNvPr>
          <p:cNvSpPr txBox="1"/>
          <p:nvPr/>
        </p:nvSpPr>
        <p:spPr>
          <a:xfrm>
            <a:off x="310988" y="1045732"/>
            <a:ext cx="6118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760000"/>
                </a:solidFill>
                <a:latin typeface="Gabriola" panose="04040605051002020D02" pitchFamily="82" charset="0"/>
              </a:rPr>
              <a:t>Molecular Function of the KMT2A Protein </a:t>
            </a:r>
            <a:r>
              <a:rPr lang="en-US" sz="2800" b="1" dirty="0">
                <a:solidFill>
                  <a:srgbClr val="760000"/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DD2D2-750A-9495-5811-41A175AAD31D}"/>
              </a:ext>
            </a:extLst>
          </p:cNvPr>
          <p:cNvSpPr txBox="1"/>
          <p:nvPr/>
        </p:nvSpPr>
        <p:spPr>
          <a:xfrm>
            <a:off x="210534" y="107921"/>
            <a:ext cx="6094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4C0000"/>
                </a:solidFill>
                <a:latin typeface="Gabriola" panose="04040605051002020D02" pitchFamily="82" charset="0"/>
                <a:ea typeface="Microsoft Yi Baiti" panose="03000500000000000000" pitchFamily="66" charset="0"/>
                <a:cs typeface="B Nazanin" panose="00000400000000000000" pitchFamily="2" charset="-78"/>
              </a:rPr>
              <a:t>Introduction</a:t>
            </a:r>
            <a:r>
              <a:rPr lang="fa-IR" sz="5400" b="1" dirty="0">
                <a:solidFill>
                  <a:srgbClr val="4C0000"/>
                </a:solidFill>
                <a:latin typeface="Gabriola" panose="04040605051002020D02" pitchFamily="82" charset="0"/>
                <a:ea typeface="Microsoft Yi Baiti" panose="03000500000000000000" pitchFamily="66" charset="0"/>
                <a:cs typeface="B Nazanin" panose="00000400000000000000" pitchFamily="2" charset="-78"/>
              </a:rPr>
              <a:t> </a:t>
            </a:r>
            <a:r>
              <a:rPr lang="en-US" sz="5400" b="1" dirty="0">
                <a:solidFill>
                  <a:srgbClr val="4C0000"/>
                </a:solidFill>
                <a:latin typeface="Gabriola" panose="04040605051002020D02" pitchFamily="82" charset="0"/>
                <a:ea typeface="Microsoft Yi Baiti" panose="03000500000000000000" pitchFamily="66" charset="0"/>
                <a:cs typeface="B Nazanin" panose="00000400000000000000" pitchFamily="2" charset="-78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3915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DD3DE7-EF97-CF2C-F931-B9B7B21AD495}"/>
              </a:ext>
            </a:extLst>
          </p:cNvPr>
          <p:cNvSpPr txBox="1"/>
          <p:nvPr/>
        </p:nvSpPr>
        <p:spPr>
          <a:xfrm>
            <a:off x="462356" y="1372935"/>
            <a:ext cx="10802106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 fusion </a:t>
            </a:r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(KMT2A::X)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driver of transcriptional changes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reciprocal fusion </a:t>
            </a:r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(X::KMT2A)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essential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chromatin opening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for enabling the oncogenic activity of the direct fusion.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expression patterns associated with KMT2A include:</a:t>
            </a:r>
          </a:p>
          <a:p>
            <a:pPr lvl="1"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Upregulation of </a:t>
            </a:r>
            <a:r>
              <a:rPr lang="en-US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genes</a:t>
            </a:r>
          </a:p>
          <a:p>
            <a:pPr lvl="1"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Upregulation of </a:t>
            </a:r>
            <a:r>
              <a:rPr lang="en-US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MEIS1 and PBX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members</a:t>
            </a:r>
          </a:p>
          <a:p>
            <a:pPr lvl="1"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Upregulation of </a:t>
            </a:r>
            <a:r>
              <a:rPr lang="en-US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IRX1/IRX2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A87DE-4A12-37C2-C81F-E4B853066DD7}"/>
              </a:ext>
            </a:extLst>
          </p:cNvPr>
          <p:cNvSpPr txBox="1"/>
          <p:nvPr/>
        </p:nvSpPr>
        <p:spPr>
          <a:xfrm>
            <a:off x="462356" y="325933"/>
            <a:ext cx="8193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760000"/>
                </a:solidFill>
                <a:latin typeface="Gabriola" panose="04040605051002020D02" pitchFamily="82" charset="0"/>
              </a:rPr>
              <a:t>Consequences of KMT2A Genetic Rearrangements :</a:t>
            </a:r>
          </a:p>
        </p:txBody>
      </p:sp>
    </p:spTree>
    <p:extLst>
      <p:ext uri="{BB962C8B-B14F-4D97-AF65-F5344CB8AC3E}">
        <p14:creationId xmlns:p14="http://schemas.microsoft.com/office/powerpoint/2010/main" val="180356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3C8E9-0EC8-B012-B9A8-E8259C133ACE}"/>
              </a:ext>
            </a:extLst>
          </p:cNvPr>
          <p:cNvSpPr txBox="1"/>
          <p:nvPr/>
        </p:nvSpPr>
        <p:spPr>
          <a:xfrm>
            <a:off x="767031" y="230528"/>
            <a:ext cx="10117668" cy="639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past, stem cells were isolated from mice and artificial fusion retrovirus vectors were used to introduce them into the cells to see if leukemia would develop</a:t>
            </a:r>
          </a:p>
          <a:p>
            <a:pPr algn="justLow">
              <a:lnSpc>
                <a:spcPct val="150000"/>
              </a:lnSpc>
            </a:pPr>
            <a:endParaRPr lang="en-US" sz="24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</a:pPr>
            <a:r>
              <a:rPr lang="en-US" sz="3600" b="1" dirty="0">
                <a:solidFill>
                  <a:srgbClr val="7E0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Limitations :</a:t>
            </a: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don't have a real translocation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don't have reverse fusion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stages of leukemia were not visible 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transformation of HSC into</a:t>
            </a: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leukemia occurs in vivo in mice</a:t>
            </a:r>
          </a:p>
          <a:p>
            <a:pPr algn="justLow">
              <a:lnSpc>
                <a:spcPct val="150000"/>
              </a:lnSpc>
            </a:pPr>
            <a:endParaRPr lang="en-US" sz="2400" b="1" dirty="0">
              <a:solidFill>
                <a:srgbClr val="4C0000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algn="justLow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7C4DFA-8122-D494-1B8E-BA23EB5DD80D}"/>
              </a:ext>
            </a:extLst>
          </p:cNvPr>
          <p:cNvSpPr txBox="1"/>
          <p:nvPr/>
        </p:nvSpPr>
        <p:spPr>
          <a:xfrm>
            <a:off x="327283" y="961299"/>
            <a:ext cx="9866584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Creates a true chromosomal translocation t(4;11) in human CD34 cells.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Creates both forward and reverse fusions.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Allows for investigation of the early stages of the transition from a normal cell to a pre-leukemic state.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a human model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•Early leukemia-like features appeared within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4–5 weeks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•Cells retained differentiation plasticity up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40–70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•Addition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directed the cells toward a lymphoid lineage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36CF3-9B21-7B06-3E69-893AB5414E0B}"/>
              </a:ext>
            </a:extLst>
          </p:cNvPr>
          <p:cNvSpPr txBox="1"/>
          <p:nvPr/>
        </p:nvSpPr>
        <p:spPr>
          <a:xfrm>
            <a:off x="192965" y="89068"/>
            <a:ext cx="7311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E0000"/>
                </a:solidFill>
                <a:latin typeface="Gabriola" panose="04040605051002020D02" pitchFamily="82" charset="0"/>
              </a:rPr>
              <a:t>CRISPR/Cas9 Approach </a:t>
            </a:r>
            <a:r>
              <a:rPr lang="fa-IR" sz="3600" b="1" dirty="0">
                <a:solidFill>
                  <a:srgbClr val="4C0000"/>
                </a:solidFill>
                <a:latin typeface="Gabriola" panose="04040605051002020D02" pitchFamily="82" charset="0"/>
              </a:rPr>
              <a:t>:</a:t>
            </a:r>
            <a:endParaRPr lang="en-US" sz="3600" b="1" dirty="0">
              <a:solidFill>
                <a:srgbClr val="4C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3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24EF37-FCDA-3B8F-EBD6-DB387C328137}"/>
              </a:ext>
            </a:extLst>
          </p:cNvPr>
          <p:cNvSpPr txBox="1"/>
          <p:nvPr/>
        </p:nvSpPr>
        <p:spPr>
          <a:xfrm>
            <a:off x="411384" y="168430"/>
            <a:ext cx="6094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4C0000"/>
                </a:solidFill>
                <a:latin typeface="Gabriola" panose="04040605051002020D02" pitchFamily="82" charset="0"/>
              </a:rPr>
              <a:t>Material And Methods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3F762-F834-3953-2941-56444A42D22C}"/>
              </a:ext>
            </a:extLst>
          </p:cNvPr>
          <p:cNvSpPr txBox="1"/>
          <p:nvPr/>
        </p:nvSpPr>
        <p:spPr>
          <a:xfrm>
            <a:off x="411384" y="1080856"/>
            <a:ext cx="10661700" cy="51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200000"/>
              </a:lnSpc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Umbilical Cord Blood Samples</a:t>
            </a:r>
          </a:p>
          <a:p>
            <a:pPr algn="justLow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Isolation of CD34+ Hematopoietic</a:t>
            </a: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Stem/Progenitor Cells (HSPCs)</a:t>
            </a:r>
          </a:p>
          <a:p>
            <a:pPr algn="justLow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Isolation of Cord Blood Mononuclear Cells (CBMCs)</a:t>
            </a:r>
          </a:p>
          <a:p>
            <a:pPr algn="justLow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Purification of CD34+ Cells via MACS</a:t>
            </a:r>
          </a:p>
          <a:p>
            <a:pPr algn="justLow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Cell Culture Conditions for CD34+ HSPCs</a:t>
            </a:r>
          </a:p>
          <a:p>
            <a:pPr algn="justLow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IL-7 Treatment</a:t>
            </a:r>
          </a:p>
          <a:p>
            <a:pPr algn="justLow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Optional: Cryopreservation of Cells</a:t>
            </a:r>
          </a:p>
        </p:txBody>
      </p:sp>
    </p:spTree>
    <p:extLst>
      <p:ext uri="{BB962C8B-B14F-4D97-AF65-F5344CB8AC3E}">
        <p14:creationId xmlns:p14="http://schemas.microsoft.com/office/powerpoint/2010/main" val="270656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B5570-0960-0E1D-3F26-09EDF345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22791"/>
            <a:ext cx="10183091" cy="68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1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770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Gabriola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</dc:creator>
  <cp:lastModifiedBy>m</cp:lastModifiedBy>
  <cp:revision>24</cp:revision>
  <dcterms:created xsi:type="dcterms:W3CDTF">2025-11-21T10:28:12Z</dcterms:created>
  <dcterms:modified xsi:type="dcterms:W3CDTF">2025-12-08T06:35:47Z</dcterms:modified>
</cp:coreProperties>
</file>