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5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87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5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96B3-579A-4080-B53D-825A4BECFA3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C4F1-AC1E-401E-AC11-00F1DF8D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51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0290" y="595745"/>
            <a:ext cx="62068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به </a:t>
            </a:r>
            <a: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نام خداوند جان و خرد</a:t>
            </a:r>
            <a:b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کزین برتر اندیشه برنگذرد</a:t>
            </a:r>
            <a:b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خداوند نام و خداوند جای</a:t>
            </a:r>
            <a:b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خداوند روزی‌دهِ رهنمای</a:t>
            </a:r>
            <a:b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خداوند کیوان و گردان سپهر</a:t>
            </a:r>
            <a:b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sz="5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فروزندهٔ ماه و ناهید و مهر</a:t>
            </a:r>
            <a:endParaRPr lang="en-US" sz="5400" b="1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80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473" y="443345"/>
            <a:ext cx="114854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Liver damage caused by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transfusions: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Repeated transfusions may cause: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_Viral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hepatitis, and/or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_Hemosiderosis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liver (iron overload in hepatic tissue).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Both conditions impair the liver’s ability to synthesize coagulation and anticoagulation factors, disrupting hemostatic balance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636" y="3398000"/>
            <a:ext cx="10474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Chronic consumption of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anticoagulants: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thalassemia, chronic, asymptomatic activation of the coagulation system may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occur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leading to consumption of natural anticoagulants such as PC and PS and a consequent reduction in their plasma levels</a:t>
            </a:r>
          </a:p>
        </p:txBody>
      </p:sp>
    </p:spTree>
    <p:extLst>
      <p:ext uri="{BB962C8B-B14F-4D97-AF65-F5344CB8AC3E}">
        <p14:creationId xmlns:p14="http://schemas.microsoft.com/office/powerpoint/2010/main" val="105549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7" y="554181"/>
            <a:ext cx="11610109" cy="562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Role of red blood cell membrane in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clotting: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_In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thalassemia, the red blood cell membrane becomes abnormal and exposes phosphatidylserine (PS) on its outer surface.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_Phosphatidylserine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provides a catalytic surface for assembly of coagulation factors and enhances thrombin generation.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_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Additionally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protein C has a high affinity for binding to phosphatidylserine,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reduces its availability in plasma.</a:t>
            </a:r>
          </a:p>
        </p:txBody>
      </p:sp>
    </p:spTree>
    <p:extLst>
      <p:ext uri="{BB962C8B-B14F-4D97-AF65-F5344CB8AC3E}">
        <p14:creationId xmlns:p14="http://schemas.microsoft.com/office/powerpoint/2010/main" val="340390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720436"/>
            <a:ext cx="1066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Platelet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activation: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thalassemia patients: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_Chronic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hemolysis,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_Oxidative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stress, 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_Exposure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to abnormal red cell membranes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lead to continuous platelet activation.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condition is associated with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_Increased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platelet-derived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micro particles,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_Elevated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expression of platelet activation markers,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resulting in a hypercoagulable state</a:t>
            </a:r>
          </a:p>
        </p:txBody>
      </p:sp>
    </p:spTree>
    <p:extLst>
      <p:ext uri="{BB962C8B-B14F-4D97-AF65-F5344CB8AC3E}">
        <p14:creationId xmlns:p14="http://schemas.microsoft.com/office/powerpoint/2010/main" val="153502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762" y="1025237"/>
            <a:ext cx="106818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Splenectomy:</a:t>
            </a:r>
          </a:p>
          <a:p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Many β-thalassemia major patients undergo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splenectomy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to reduce transfusion requirements and control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hypersplenism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However, splenectomy leads to several consequences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risk of severe infections (sepsis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Increased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risk of thrombosis (clot formation)</a:t>
            </a:r>
          </a:p>
        </p:txBody>
      </p:sp>
    </p:spTree>
    <p:extLst>
      <p:ext uri="{BB962C8B-B14F-4D97-AF65-F5344CB8AC3E}">
        <p14:creationId xmlns:p14="http://schemas.microsoft.com/office/powerpoint/2010/main" val="231132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1" y="554182"/>
            <a:ext cx="10820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splenectomy: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_The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filtering function of the spleen is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lost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_Abnormal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or aged blood cells and platelets are not removed,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_Reactive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platelets accumulate,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_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thrombocytosis (high platelet count) often develops.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_In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addition, splenectomy allows procoagulant red cells exposing phosphatidylserine to persist in circulation,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further promoting a hypercoagulable state.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3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332510"/>
            <a:ext cx="109450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Plasminogen activator inhibitor-1 (PAI-1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):</a:t>
            </a:r>
          </a:p>
          <a:p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PAI-1 is a key regulator of fibrinolysis (clot breakdown).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inhibits the fibrinolytic enzymes: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_tPA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(tissue plasminogen activator), and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_uPA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(urokinase-type plasminogen activator).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PAI-1 levels are elevated, clot breakdown slows down, producing a prothrombotic state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thalassemia, the coexistence of endothelial dysfunction and chronic hemolysis makes PAI-1 overexpression an important contributor to thrombosis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6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727" y="429490"/>
            <a:ext cx="462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 and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82" y="952710"/>
            <a:ext cx="107788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Ethical Approval and Patient Selection 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Criteria:</a:t>
            </a:r>
            <a:endParaRPr lang="en-US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this study, Jordanian patients of both sexes (male and female), aged 7 to 35 years, were included. </a:t>
            </a: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These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patients were followed up at the Thalassemia and Thrombophilia Clinic at Al-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Zarqa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Public Hospital, in Al-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Zarqa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Jordan.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382" y="3519055"/>
            <a:ext cx="10460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control group consisted of healthy, age-matched individuals (aged 10–35 years).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written informed consent was obtained from all adult participants or from the parents/guardians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38031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2" y="304800"/>
            <a:ext cx="1173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Inclusion criteria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Patients who: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_Had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confirmed diagnosis of β-thalassemia major (based on hemoglobin electrophoresis),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_Received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regular blood transfusions (10–15 mL/kg) every month,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_Had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been transfused regularly for at least 12 months,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_And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underwent periodic ferritin level testing.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hemoglobin level was ideally maintained above 9 g/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dL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although in some patients it ranged between 7.4 and 9 g/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dL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patients were required to: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Be clinically stable during the preceding 4 weeks, and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Have no splenectomy (spleen removal surgery) within the last 6 months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28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145" y="554182"/>
            <a:ext cx="11277600" cy="541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Exclusion criteria</a:t>
            </a: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US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_Presence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other hemoglobinopathies (e.g., sickle cell disease, other thalassemia types),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_History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bone marrow transplantation or gene therapy,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_Significant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renal impairment,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_Active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infections such as hepatitis B, hepatitis C, or HIV,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_Poor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adherence to treatment or follow-up,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_And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patients with missing clinical data were excluded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35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909" y="706581"/>
            <a:ext cx="10681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Blood Sample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Collection: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Blood samples were obtained from all participants between 10:00 AM and 12:00 PM,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before blood transfusion and four weeks after the previous transfusion.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Sampling procedure: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5 mL of blood was collected in EDTA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tubes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platelet count, which was analyzed within 2 hours.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1.8 mL of blood was collected in 3.2% sodium citrate tubes,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centrifuged,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analyzed within 8 hours for coagulation profile tests.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following parameters were assessed: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PT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aPTT,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D-dimer, Fibrinogen, Factor V, Tissue Factor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tPA, PAI-1,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vWF,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ADAMTS13, Protein C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Protein S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7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236" y="1219200"/>
            <a:ext cx="10404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Coagulation and Fibrinolysis Dysregulation in β-Thalassemia Major: </a:t>
            </a:r>
            <a:endParaRPr lang="fa-IR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fa-I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Potential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 of Splenectomy and Medications on Thrombotic Risk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3945" y="3782291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Provider</a:t>
            </a: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Hassan Mirahmadi Hotaki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836" y="4599709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MSc student of hematology and blood banking</a:t>
            </a:r>
            <a:endParaRPr lang="en-US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1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3" y="308677"/>
            <a:ext cx="6082145" cy="61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6" y="845127"/>
            <a:ext cx="9254912" cy="47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471055"/>
            <a:ext cx="444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66" y="1109487"/>
            <a:ext cx="11646932" cy="47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0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2" y="129644"/>
            <a:ext cx="5665439" cy="423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26" y="2286000"/>
            <a:ext cx="5948217" cy="44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97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446730" cy="5347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31" y="1298062"/>
            <a:ext cx="5745270" cy="55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637" y="29094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05345"/>
            <a:ext cx="11416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Pathophysiological </a:t>
            </a:r>
            <a:r>
              <a:rPr lang="en-US" sz="24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Mechanisms</a:t>
            </a:r>
            <a:r>
              <a:rPr lang="fa-IR" sz="24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Chronic hemolysis releases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PS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microparticles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from RBCs and platelets → triggers coagulation cascade.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Platelet activation is increased due to oxidative stress and endothelial dysfunction.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Endothelial cells express more adhesion molecules (ICAM, VCAM, E-selectin), leading to enhanced platelet and leukocyte binding.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Nitric oxide (NO) bioavailability is reduced → vasoconstriction and platelet aggregation.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Splenectomy removes a major site of clearance for damaged RBCs and activated platelets → increasing thrombotic risk.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Iron overload causes oxidative stress, damaging endothelium and amplifying prothrombotic signals.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Chronic inflammation (↑ cytokines like TNF-</a:t>
            </a:r>
            <a:r>
              <a:rPr lang="el-G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α,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IL-6) activates coagulation and inhibits natural anticoagulants.</a:t>
            </a:r>
          </a:p>
        </p:txBody>
      </p:sp>
    </p:spTree>
    <p:extLst>
      <p:ext uri="{BB962C8B-B14F-4D97-AF65-F5344CB8AC3E}">
        <p14:creationId xmlns:p14="http://schemas.microsoft.com/office/powerpoint/2010/main" val="206970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054" y="249382"/>
            <a:ext cx="9005455" cy="627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Clinical Risk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fa-IR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Splenectomy → one of the strongest predictors of thrombosis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Older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age and non-transfused/intermittently transfused patients have higher risk.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High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hemoglobin levels after splenectomy (due to absence of sequestration).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Iron overload and liver dysfunction increase risk.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Elevated platelet count (&gt;600,000/µL) is common after splenectomy and directly related to thrombotic events.</a:t>
            </a:r>
          </a:p>
        </p:txBody>
      </p:sp>
    </p:spTree>
    <p:extLst>
      <p:ext uri="{BB962C8B-B14F-4D97-AF65-F5344CB8AC3E}">
        <p14:creationId xmlns:p14="http://schemas.microsoft.com/office/powerpoint/2010/main" val="4233400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473" y="401781"/>
            <a:ext cx="1119447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Prevention and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Management</a:t>
            </a:r>
            <a:r>
              <a:rPr lang="fa-IR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Regular blood transfusion helps reduce hemolysis and circulating procoagulant RBCs.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Antiplatelet therapy (aspirin) may be beneficial, especially after splenectomy.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Anticoagulants should be considered in patients with previous thrombotic events.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Iron chelation to prevent oxidative endothelial damage.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Avoid unnecessary splenectomy when possible.</a:t>
            </a:r>
          </a:p>
        </p:txBody>
      </p:sp>
    </p:spTree>
    <p:extLst>
      <p:ext uri="{BB962C8B-B14F-4D97-AF65-F5344CB8AC3E}">
        <p14:creationId xmlns:p14="http://schemas.microsoft.com/office/powerpoint/2010/main" val="199873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218" y="277092"/>
            <a:ext cx="11707091" cy="649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Limitations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study was single-centered, which limits the generalizability of its findings to broader populations.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small sample size reduces the statistical power and robustness of the results.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was a lack of advanced coagulation and fibrinolysis assays, such as: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Thrombin Generation Assay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Plasma fibrin formation analysis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Whole-blood clot dynamics assessment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limitation restricts the comprehensive evaluation of the hemostatic system.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patients were receiving iron chelation therapy (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Deferiprone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) and approximately 98% were on a diuretic (Furosemide), making it impossible to compare users versus non-users of these medications</a:t>
            </a:r>
          </a:p>
        </p:txBody>
      </p:sp>
    </p:spTree>
    <p:extLst>
      <p:ext uri="{BB962C8B-B14F-4D97-AF65-F5344CB8AC3E}">
        <p14:creationId xmlns:p14="http://schemas.microsoft.com/office/powerpoint/2010/main" val="1106393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7" y="665018"/>
            <a:ext cx="115408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Future Directions &amp; </a:t>
            </a:r>
            <a:r>
              <a:rPr lang="en-US" sz="24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Recommendations</a:t>
            </a:r>
            <a:endParaRPr lang="fa-IR" sz="2400" b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Larger multicenter studies are required to confirm and validate the current findings.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Future research should incorporate more advanced laboratory techniques to provide a more accurate understanding of coagulation and fibrinolysis balance.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Regular monitoring of thrombotic risk in β-thalassemia major patients—particularly post-splenectomy—is strongly advised.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parameters to monitor: PAI-1, D-dimer, platelet count, and Protein S levels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Lifestyle recommendations: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Maintain adequate hydration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Encourage regular physical activity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 low-dose aspirin in high-risk patients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Anticoagulant therapy may be used selectively in specific clinical situations to prevent thrombotic complications</a:t>
            </a:r>
          </a:p>
        </p:txBody>
      </p:sp>
    </p:spTree>
    <p:extLst>
      <p:ext uri="{BB962C8B-B14F-4D97-AF65-F5344CB8AC3E}">
        <p14:creationId xmlns:p14="http://schemas.microsoft.com/office/powerpoint/2010/main" val="406170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58" y="1852645"/>
            <a:ext cx="9926435" cy="24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2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6764" y="1579419"/>
            <a:ext cx="479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The End…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145" y="3672760"/>
            <a:ext cx="9684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  <a:cs typeface="Aldhabi" panose="01000000000000000000" pitchFamily="2" charset="-78"/>
              </a:rPr>
              <a:t>Thank you for your attention</a:t>
            </a:r>
            <a:endParaRPr lang="en-US" sz="4400" dirty="0">
              <a:latin typeface="Algerian" panose="04020705040A02060702" pitchFamily="82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708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255" y="318655"/>
            <a:ext cx="540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4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ntroduction</a:t>
            </a:r>
            <a:endParaRPr lang="en-US" sz="4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837" y="1593274"/>
            <a:ext cx="105987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Beta-thalassemia</a:t>
            </a:r>
            <a:r>
              <a:rPr lang="en-US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major:</a:t>
            </a:r>
          </a:p>
          <a:p>
            <a:endParaRPr lang="en-US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_Beta-thalassemia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major is a genetic blood disorder in which mutations impair the production of </a:t>
            </a:r>
            <a:r>
              <a:rPr lang="el-G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β-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globin chains of hemoglobin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_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result, the body cannot synthesize normal hemoglobin, leading to chronic anemia and ineffective erythropoiesis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_Patients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must undergo regular blood transfusions to survive.</a:t>
            </a:r>
          </a:p>
        </p:txBody>
      </p:sp>
    </p:spTree>
    <p:extLst>
      <p:ext uri="{BB962C8B-B14F-4D97-AF65-F5344CB8AC3E}">
        <p14:creationId xmlns:p14="http://schemas.microsoft.com/office/powerpoint/2010/main" val="165877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6690" y="886690"/>
            <a:ext cx="109312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Iron overload</a:t>
            </a:r>
          </a:p>
          <a:p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_Frequent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blood transfusions cause accumulation of iron in the body (since </a:t>
            </a: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iron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cannot be excreted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 resulting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iron overload or hemosiderosis.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_Excess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iron damages various organs such as the heart, liver, and endocrine </a:t>
            </a: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glands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2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1" y="193964"/>
            <a:ext cx="113053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economic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burden:</a:t>
            </a:r>
          </a:p>
          <a:p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_Thalassemia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represents a significant global economic burden because of the lifelong need for costly treatments such as blood transfusions and iron chelation therapy.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_Moreover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patients develop complications like thrombosis (blood clot formation) and organ failure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64" y="3733394"/>
            <a:ext cx="11596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Increased life expectancy and new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complications: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_Although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treatment (regular transfusion and iron-chelation therapy) has greatly improved patients’ life expectancy,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it has also led to the emergence of serious complications such as thromboembolic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events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7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64" y="332509"/>
            <a:ext cx="114992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Pathophysiological mechanisms of thrombosis in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thalassemia: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Several mechanisms contribute to the increased thrombotic risk in thalassemia, including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Endothelial activation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endothelial cells lining blood vessels become damaged in thalassemia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Alterations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natural anticoagulants, such as:</a:t>
            </a:r>
          </a:p>
          <a:p>
            <a:pPr lvl="1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-Protein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 (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PC)         -Protein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 (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PS)        -Anti thrombin</a:t>
            </a:r>
          </a:p>
          <a:p>
            <a:pPr lvl="1"/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Red blood cell membrane damage, which promotes activation of the coagulation cascade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Excessive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platelet activation, common in these patients.</a:t>
            </a:r>
          </a:p>
        </p:txBody>
      </p:sp>
    </p:spTree>
    <p:extLst>
      <p:ext uri="{BB962C8B-B14F-4D97-AF65-F5344CB8AC3E}">
        <p14:creationId xmlns:p14="http://schemas.microsoft.com/office/powerpoint/2010/main" val="281641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346364"/>
            <a:ext cx="1140229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Role of chronic hemolysis and oxidative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stress:</a:t>
            </a:r>
          </a:p>
          <a:p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thalassemia, chronic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hemolysis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releases large amounts of free hemoglobin and arginase into plasma.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These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substances deplete nitric oxide (NO), leading to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_Impaired vasodilation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_Increased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oxidative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stress: Excess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iron from repeated transfusions promotes the generation of reactive oxygen species (ROS),</a:t>
            </a:r>
            <a:b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further aggravate endothelial damage and disrupt normal vascular function</a:t>
            </a:r>
            <a:endParaRPr lang="en-US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_Endothelial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dysfunction and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2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2" y="152400"/>
            <a:ext cx="1136072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Changes in natural anticoagulants (PC, PS, </a:t>
            </a:r>
            <a:r>
              <a:rPr lang="en-US" sz="28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 thrombin):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healthy individuals: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_Activated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protein C (APC) inhibits coagulation by inactivating factors Va and VIIIa.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_Protein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 acts as a cofactor for APC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However, in β-thalassemia patients: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_Studies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have reported conflicting results.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_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Most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found a significant decrease in PC and PS levels,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_while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others reported no change</a:t>
            </a:r>
          </a:p>
        </p:txBody>
      </p:sp>
    </p:spTree>
    <p:extLst>
      <p:ext uri="{BB962C8B-B14F-4D97-AF65-F5344CB8AC3E}">
        <p14:creationId xmlns:p14="http://schemas.microsoft.com/office/powerpoint/2010/main" val="321667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223</TotalTime>
  <Words>1676</Words>
  <Application>Microsoft Office PowerPoint</Application>
  <PresentationFormat>Widescreen</PresentationFormat>
  <Paragraphs>175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Aldhabi</vt:lpstr>
      <vt:lpstr>Algerian</vt:lpstr>
      <vt:lpstr>Arial</vt:lpstr>
      <vt:lpstr>Bookman Old Style</vt:lpstr>
      <vt:lpstr>Calibri Light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HAMI-PARS</dc:creator>
  <cp:lastModifiedBy>HAMI-PARS</cp:lastModifiedBy>
  <cp:revision>88</cp:revision>
  <dcterms:created xsi:type="dcterms:W3CDTF">2025-10-05T16:58:15Z</dcterms:created>
  <dcterms:modified xsi:type="dcterms:W3CDTF">2025-10-05T20:41:41Z</dcterms:modified>
</cp:coreProperties>
</file>