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4"/>
  </p:notesMasterIdLst>
  <p:sldIdLst>
    <p:sldId id="256" r:id="rId2"/>
    <p:sldId id="259" r:id="rId3"/>
    <p:sldId id="283" r:id="rId4"/>
    <p:sldId id="262" r:id="rId5"/>
    <p:sldId id="257" r:id="rId6"/>
    <p:sldId id="260" r:id="rId7"/>
    <p:sldId id="271" r:id="rId8"/>
    <p:sldId id="265" r:id="rId9"/>
    <p:sldId id="272" r:id="rId10"/>
    <p:sldId id="282" r:id="rId11"/>
    <p:sldId id="268" r:id="rId12"/>
    <p:sldId id="269" r:id="rId13"/>
    <p:sldId id="275" r:id="rId14"/>
    <p:sldId id="270" r:id="rId15"/>
    <p:sldId id="276" r:id="rId16"/>
    <p:sldId id="277" r:id="rId17"/>
    <p:sldId id="278" r:id="rId18"/>
    <p:sldId id="279" r:id="rId19"/>
    <p:sldId id="281" r:id="rId20"/>
    <p:sldId id="286" r:id="rId21"/>
    <p:sldId id="285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879A-228A-48D9-8298-84BFA22FC470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7BFF-5D06-4DCF-834F-620A8002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34BA-2659-4C5C-B127-D13B7043CCC8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9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351-C6A0-41AD-855F-354D922CD277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AEBB-39C4-4CF4-828D-99BDF6B1FF7B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4414-FF1F-4F29-9D49-E1F162A644FE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28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CA4A-E93F-4C50-B227-46F13F6F95B8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DFC5-DB64-44FE-99B0-BC8B86782AB9}" type="datetime1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3F74-4922-41DF-9F53-4B47CD00892F}" type="datetime1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F90C-29FD-443A-808C-AB87198884B1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9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4B99-052C-4AD9-AD3A-320C51D17736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88BF-0E8D-4E35-9221-0F6723A3ECED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2-A706-4F92-A2A1-E5E744478DE2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E851-1C7D-45F6-A9E8-6B243CA6CE49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81A7-C7BF-4301-A192-E1898A74A613}" type="datetime1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7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82F-15C9-4862-8830-660082DF302E}" type="datetime1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91BF-9369-4CC8-8577-FF70E2BC6559}" type="datetime1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839-806A-49C7-A347-EA5283131C57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3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4733-0232-4C08-AC8D-8D4D61688DDD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8E9E39-2192-4497-938A-6B2692458135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06FBF6-4D32-4D49-A0D0-C41858F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920" y="1378147"/>
            <a:ext cx="9144000" cy="10933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CAR-NK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023" y="5394960"/>
            <a:ext cx="41822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Advisor: Dr.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Mirzaee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023" y="4611188"/>
            <a:ext cx="819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Presenter: Mohammad Hossein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Khazaee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3199" r="61972" b="13944"/>
          <a:stretch/>
        </p:blipFill>
        <p:spPr>
          <a:xfrm>
            <a:off x="9344238" y="274353"/>
            <a:ext cx="2255580" cy="22075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3" t="54485" r="17013" b="14562"/>
          <a:stretch/>
        </p:blipFill>
        <p:spPr>
          <a:xfrm>
            <a:off x="1411964" y="875211"/>
            <a:ext cx="9613088" cy="46503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2" y="261257"/>
            <a:ext cx="8059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Expansion and activation of NK cells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Feeder-base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Feeder-free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32310" r="28182" b="11097"/>
          <a:stretch/>
        </p:blipFill>
        <p:spPr>
          <a:xfrm>
            <a:off x="4500153" y="770708"/>
            <a:ext cx="7476429" cy="58521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704" y="3780616"/>
            <a:ext cx="6005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1- EBV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lymphoblastoid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cell line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Jurkat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 lymphoblast subline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3- K562 cell line</a:t>
            </a:r>
          </a:p>
        </p:txBody>
      </p:sp>
    </p:spTree>
    <p:extLst>
      <p:ext uri="{BB962C8B-B14F-4D97-AF65-F5344CB8AC3E}">
        <p14:creationId xmlns:p14="http://schemas.microsoft.com/office/powerpoint/2010/main" val="23701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5" y="718457"/>
            <a:ext cx="113908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feeder-free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is considered more streamlined, reducing the risk of contamination. It's also more defined and controlled.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IL-2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IL-21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IL-15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IL-18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IL-27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2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5166" y="222070"/>
            <a:ext cx="363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Generation of CAR 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5" t="19836" r="5714" b="36276"/>
          <a:stretch/>
        </p:blipFill>
        <p:spPr>
          <a:xfrm>
            <a:off x="0" y="801300"/>
            <a:ext cx="11968596" cy="4258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1131" y="3417999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CD28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CD137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121" y="3120799"/>
            <a:ext cx="1528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CD27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CD134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CD278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DAP10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DAP12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7632" y="479027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Genetic engineering of NK cells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t="20067" r="12337" b="14793"/>
          <a:stretch/>
        </p:blipFill>
        <p:spPr>
          <a:xfrm>
            <a:off x="163542" y="182882"/>
            <a:ext cx="7034090" cy="6141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7632" y="1685947"/>
            <a:ext cx="4898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biosafety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rapid and persistent transgene expression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immunogenicity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cost-effect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capacity for large gene fragment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509451"/>
            <a:ext cx="10306595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Limitations of CAR NK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1-Challenges regarding the transduction step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success rate of transducing CARs by the retroviral method was about 43–93%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success rate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lentiviral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vectors for transducing the CARs to the NK cells was around 29%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IL-2, IL-12 and IL-15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source of NK cells, the structure of CAR construct, and the culture media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CRISPR/Cas9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nanochannel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-electroporation method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8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" y="522515"/>
            <a:ext cx="115345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2-Challenges regarding the satisfactory proliferation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utilization of cytokine cocktails composed of IL-2, IL-15, and IL-18 in addition to anti-CD52 and anti-CD3 beads satisfactorily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utilization of genetically modified K562 cells that expressed major histocompatibility complex class I chain-related protein A (MICA) in addition to 4-1BB ligand and IL-15 contributed to improved activation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5" y="483326"/>
            <a:ext cx="1178269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Challenges regarding the preserving and persistence of CAR NK cells</a:t>
            </a: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Utilization of DMSO based cryopreservation methods for NK cells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poly-l-lysine, dextran,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ectoine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a DMSO-free freezing medium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provide autocrine support for cytokines, CAR NK cells can be engineered to express cytokine genes such as IL-2, IL-15 and IL-18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300446"/>
            <a:ext cx="116651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4-Fratricide prevention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 result of the induction of the expression of CAR target antigens on NK cell surfaces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knock-out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0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0" t="14523" r="22338" b="21723"/>
          <a:stretch/>
        </p:blipFill>
        <p:spPr>
          <a:xfrm>
            <a:off x="9798" y="235130"/>
            <a:ext cx="8481060" cy="63093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3" y="627017"/>
            <a:ext cx="116651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CAR therapy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 for Chimeric Antigen Receptor therapy, is a type of immunotherapy used in the treatment of certain cancers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involves the genetic engineering of a patient's own immune cells or Allogeneic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immune cell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CARs enable the modified immune cells to specifically recognize and attack cancer cells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13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9" t="11751" r="28571" b="10866"/>
          <a:stretch/>
        </p:blipFill>
        <p:spPr>
          <a:xfrm>
            <a:off x="1727642" y="130627"/>
            <a:ext cx="3135086" cy="6689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t="17757" r="30000" b="7632"/>
          <a:stretch/>
        </p:blipFill>
        <p:spPr>
          <a:xfrm>
            <a:off x="6217919" y="130627"/>
            <a:ext cx="2940901" cy="66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83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20528" r="44805" b="8557"/>
          <a:stretch/>
        </p:blipFill>
        <p:spPr>
          <a:xfrm>
            <a:off x="326571" y="0"/>
            <a:ext cx="8294915" cy="67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35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0296" y="1058093"/>
            <a:ext cx="542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Narrow" panose="020B0606020202030204" pitchFamily="34" charset="0"/>
                <a:cs typeface="B Arshia" panose="00000400000000000000" pitchFamily="2" charset="-78"/>
              </a:rPr>
              <a:t>THANK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20067" r="7662" b="26112"/>
          <a:stretch/>
        </p:blipFill>
        <p:spPr>
          <a:xfrm>
            <a:off x="287381" y="1188719"/>
            <a:ext cx="11677526" cy="5133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0766" y="339635"/>
            <a:ext cx="681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Timeline of CAR-T therapy FDA approvals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852" y="757645"/>
            <a:ext cx="90901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Limitations of CAR 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Antigen escape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of CAR T expansion and persistence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Cytokine release syndrome (CRS)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Cytopenia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GVHD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2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2" y="394692"/>
            <a:ext cx="1162594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Natural Killer (NK) cells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a type of white blood cell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component of the innate immune system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NK cells do not require prior exposure to an antigen to recognize and eliminate abnormal cells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NK cells play a crucial role in the immune system's surveillance and defense against abnormal cells, such as cancer cells and virus-infected cells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  <a:p>
            <a:pPr algn="just"/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7689" r="61818" b="24726"/>
          <a:stretch/>
        </p:blipFill>
        <p:spPr>
          <a:xfrm>
            <a:off x="8046720" y="394692"/>
            <a:ext cx="3579222" cy="32769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30" y="692332"/>
            <a:ext cx="5146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Activation of NK Cell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Lack of Inhibitory Signals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Stress Ligands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HSP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Recognition of Activating Ligands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NKG2D and NKp46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Cytokine-Mediated Activation: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IL-12 and IFN-α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1" t="33696" r="25325" b="8325"/>
          <a:stretch/>
        </p:blipFill>
        <p:spPr>
          <a:xfrm>
            <a:off x="5505499" y="692332"/>
            <a:ext cx="6548551" cy="58913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587828"/>
            <a:ext cx="113254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Release of Cytotoxic Granules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NK cells release cytotoxic granules that contain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perforin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granzymes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Produce Cytokines: IFN-γ, IL1 and IL2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ADCC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Immune Surveillance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33926" r="56753" b="31194"/>
          <a:stretch/>
        </p:blipFill>
        <p:spPr>
          <a:xfrm>
            <a:off x="5029200" y="2944412"/>
            <a:ext cx="6818810" cy="34903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20529" r="54935" b="17103"/>
          <a:stretch/>
        </p:blipFill>
        <p:spPr>
          <a:xfrm>
            <a:off x="209006" y="143691"/>
            <a:ext cx="6858000" cy="64517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88165" y="644826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NK cell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4" t="16372" r="17922" b="47646"/>
          <a:stretch/>
        </p:blipFill>
        <p:spPr>
          <a:xfrm>
            <a:off x="1113972" y="747396"/>
            <a:ext cx="9782146" cy="55010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BF6-4D32-4D49-A0D0-C41858FF83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701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781</TotalTime>
  <Words>518</Words>
  <Application>Microsoft Office PowerPoint</Application>
  <PresentationFormat>Widescreen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Tw Cen MT</vt:lpstr>
      <vt:lpstr>Wingdings</vt:lpstr>
      <vt:lpstr>Droplet</vt:lpstr>
      <vt:lpstr>CAR-NK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nk</dc:title>
  <dc:creator>hossein</dc:creator>
  <cp:lastModifiedBy>سمیرا رحمان زاده</cp:lastModifiedBy>
  <cp:revision>56</cp:revision>
  <dcterms:created xsi:type="dcterms:W3CDTF">2023-10-19T07:43:00Z</dcterms:created>
  <dcterms:modified xsi:type="dcterms:W3CDTF">2024-04-06T08:35:02Z</dcterms:modified>
</cp:coreProperties>
</file>