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9" r:id="rId2"/>
    <p:sldId id="256" r:id="rId3"/>
    <p:sldId id="258" r:id="rId4"/>
    <p:sldId id="259" r:id="rId5"/>
    <p:sldId id="300" r:id="rId6"/>
    <p:sldId id="257" r:id="rId7"/>
    <p:sldId id="310" r:id="rId8"/>
    <p:sldId id="260" r:id="rId9"/>
    <p:sldId id="303" r:id="rId10"/>
    <p:sldId id="304" r:id="rId11"/>
    <p:sldId id="306" r:id="rId12"/>
    <p:sldId id="305" r:id="rId13"/>
    <p:sldId id="307" r:id="rId14"/>
    <p:sldId id="262" r:id="rId15"/>
    <p:sldId id="294" r:id="rId16"/>
    <p:sldId id="263" r:id="rId17"/>
    <p:sldId id="297" r:id="rId18"/>
    <p:sldId id="295" r:id="rId19"/>
    <p:sldId id="264" r:id="rId20"/>
    <p:sldId id="265" r:id="rId21"/>
    <p:sldId id="267" r:id="rId22"/>
    <p:sldId id="308" r:id="rId23"/>
    <p:sldId id="311" r:id="rId24"/>
    <p:sldId id="298" r:id="rId25"/>
    <p:sldId id="268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BA27-F0B9-4A9D-9322-3CB85857EBD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BE922-7616-4280-9732-EAD23B05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2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BE922-7616-4280-9732-EAD23B052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BE922-7616-4280-9732-EAD23B052D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BE922-7616-4280-9732-EAD23B052D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7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44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9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6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4EF1EA-C92D-4833-BB83-226631EB4B96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89D34F-2076-4C49-9C7D-E634DB6B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16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rradiation" TargetMode="External"/><Relationship Id="rId2" Type="http://schemas.openxmlformats.org/officeDocument/2006/relationships/hyperlink" Target="https://en.wikipedia.org/wiki/Chemotherapy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in the name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4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8879" y="287974"/>
            <a:ext cx="492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5571" y="252719"/>
            <a:ext cx="610203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blood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 cells (PBSCs)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165" y="2980015"/>
            <a:ext cx="10147551" cy="3600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general anesthesia for 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discomfort and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hematopoietic engraftment and immune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reconstitution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risk of relapse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GvL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due to high number  of lymphocyte in PBSC</a:t>
            </a:r>
            <a:endParaRPr lang="en-US" dirty="0"/>
          </a:p>
          <a:p>
            <a:endParaRPr lang="en-US" dirty="0" smtClean="0"/>
          </a:p>
          <a:p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</a:t>
            </a:r>
          </a:p>
          <a:p>
            <a:endParaRPr lang="en-US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risk  of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cGvHD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no difference in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aGVHD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3165" y="877580"/>
            <a:ext cx="10147551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PBSC donation is a non-surgical procedure done in an outpatient clinic. The donor receives daily injections of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GCSF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five days prior to the harvest. This injection increases the number of stem cells in the bloodstream. The stem cell are then collected by a process called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apheresis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takes 4 – 5 hours.  During apheresis a donor's blood is removed through a needle in one arm and passed through a machine that separates out the blood-forming cells. The remaining blood is returned to the donor through the other arm</a:t>
            </a:r>
          </a:p>
        </p:txBody>
      </p:sp>
    </p:spTree>
    <p:extLst>
      <p:ext uri="{BB962C8B-B14F-4D97-AF65-F5344CB8AC3E}">
        <p14:creationId xmlns:p14="http://schemas.microsoft.com/office/powerpoint/2010/main" val="7870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7468" y="1094094"/>
            <a:ext cx="6002447" cy="23391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G-CSF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commonly administered at 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µg/kg/day 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4 days, and PBHSC collected by </a:t>
            </a:r>
            <a:r>
              <a:rPr lang="en-US" sz="1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cytapheresis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day 5 onwards</a:t>
            </a:r>
            <a:endParaRPr lang="fa-IR" sz="1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a-IR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Mobilized 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PBHSC is commonly enumerated by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CD34+ cells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Generally,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4–6 × 10</a:t>
            </a:r>
            <a:r>
              <a:rPr lang="en-US" sz="20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CD34</a:t>
            </a:r>
            <a:r>
              <a:rPr lang="en-US" sz="20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cells/kg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 body weight is sufficient for 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hematopoietic 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9773" y="336775"/>
            <a:ext cx="600244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          PBHSC </a:t>
            </a:r>
            <a:r>
              <a:rPr lang="en-US" sz="2800" b="1" dirty="0"/>
              <a:t>mobilization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7468" y="3539182"/>
            <a:ext cx="6002448" cy="2400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mobilization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</a:t>
            </a:r>
            <a:endParaRPr lang="fa-I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a-I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CXCR4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AMD3100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PLERIXAFOR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+G-CSF</a:t>
            </a:r>
            <a:endParaRPr lang="fa-I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VLA-4 antibodies(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natalizumab</a:t>
            </a:r>
            <a:r>
              <a:rPr lang="en-US" dirty="0"/>
              <a:t> </a:t>
            </a:r>
            <a:r>
              <a:rPr lang="en-US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Parathyroid </a:t>
            </a:r>
            <a:r>
              <a:rPr lang="en-US" b="1" dirty="0" smtClean="0"/>
              <a:t>hormone</a:t>
            </a:r>
            <a:r>
              <a:rPr lang="fa-IR" b="1" dirty="0"/>
              <a:t> </a:t>
            </a:r>
            <a:r>
              <a:rPr lang="en-US" b="1" dirty="0" smtClean="0"/>
              <a:t>(PTH)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Cytokines (EPO)</a:t>
            </a:r>
            <a:endParaRPr lang="en-US" b="1" dirty="0"/>
          </a:p>
        </p:txBody>
      </p:sp>
      <p:pic>
        <p:nvPicPr>
          <p:cNvPr id="7" name="Picture 2" descr="https://www.cancer.gov/images/cdr/live/CDR614607-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" y="189792"/>
            <a:ext cx="5072971" cy="64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n-myeloablative transplant• A non-myeloablative transplant, sometimes  referred to as a &quot;mini&quot; or reduced intensity  t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" y="135802"/>
            <a:ext cx="4664270" cy="66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8048" y="654037"/>
            <a:ext cx="6497371" cy="566308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  <a:p>
            <a:endParaRPr lang="fa-I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Non-invasive</a:t>
            </a:r>
            <a:endParaRPr lang="fa-IR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Lower </a:t>
            </a:r>
            <a:r>
              <a:rPr lang="en-US" b="1" dirty="0">
                <a:solidFill>
                  <a:schemeClr val="tx1"/>
                </a:solidFill>
              </a:rPr>
              <a:t>risks of </a:t>
            </a:r>
            <a:r>
              <a:rPr lang="en-US" b="1" dirty="0" err="1">
                <a:solidFill>
                  <a:schemeClr val="tx1"/>
                </a:solidFill>
              </a:rPr>
              <a:t>GvHD</a:t>
            </a:r>
            <a:r>
              <a:rPr lang="en-US" b="1" dirty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relapse</a:t>
            </a:r>
            <a:endParaRPr lang="fa-IR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rapid availability</a:t>
            </a:r>
            <a:endParaRPr lang="fa-IR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increased level of HLA-disparity </a:t>
            </a:r>
            <a:r>
              <a:rPr lang="en-US" b="1" dirty="0" smtClean="0">
                <a:solidFill>
                  <a:schemeClr val="tx1"/>
                </a:solidFill>
              </a:rPr>
              <a:t>tolerated</a:t>
            </a:r>
            <a:endParaRPr lang="fa-IR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Low risk of viral infections </a:t>
            </a:r>
            <a:r>
              <a:rPr lang="en-US" b="1" dirty="0" err="1" smtClean="0">
                <a:solidFill>
                  <a:schemeClr val="tx1"/>
                </a:solidFill>
              </a:rPr>
              <a:t>suh</a:t>
            </a:r>
            <a:r>
              <a:rPr lang="en-US" b="1" dirty="0" smtClean="0">
                <a:solidFill>
                  <a:schemeClr val="tx1"/>
                </a:solidFill>
              </a:rPr>
              <a:t> as </a:t>
            </a:r>
            <a:r>
              <a:rPr lang="en-US" b="1" dirty="0" err="1" smtClean="0">
                <a:solidFill>
                  <a:schemeClr val="tx1"/>
                </a:solidFill>
              </a:rPr>
              <a:t>cytomeegalovirus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related and unrelated cord blood transplants have been performed with high rates of success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b="1" dirty="0" smtClean="0">
              <a:solidFill>
                <a:schemeClr val="tx1"/>
              </a:solidFill>
            </a:endParaRPr>
          </a:p>
          <a:p>
            <a:endParaRPr lang="fa-IR" dirty="0" smtClean="0"/>
          </a:p>
          <a:p>
            <a:r>
              <a:rPr lang="en-US" dirty="0" smtClean="0"/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</a:t>
            </a:r>
          </a:p>
          <a:p>
            <a:endParaRPr lang="fa-I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Lower number of </a:t>
            </a:r>
            <a:r>
              <a:rPr lang="en-US" b="1" dirty="0" smtClean="0"/>
              <a:t>HSCs </a:t>
            </a:r>
            <a:r>
              <a:rPr lang="en-US" sz="1600" b="1" dirty="0" smtClean="0">
                <a:solidFill>
                  <a:schemeClr val="bg1"/>
                </a:solidFill>
              </a:rPr>
              <a:t>( </a:t>
            </a:r>
            <a:r>
              <a:rPr lang="en-US" sz="1600" b="1" dirty="0">
                <a:solidFill>
                  <a:schemeClr val="bg1"/>
                </a:solidFill>
              </a:rPr>
              <a:t>a barrier to HSCT in adolescents and </a:t>
            </a:r>
            <a:r>
              <a:rPr lang="en-US" sz="1600" b="1" dirty="0" smtClean="0">
                <a:solidFill>
                  <a:schemeClr val="bg1"/>
                </a:solidFill>
              </a:rPr>
              <a:t>adults)</a:t>
            </a:r>
          </a:p>
          <a:p>
            <a:endParaRPr lang="fa-I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slow hematopoietic engraftment and </a:t>
            </a:r>
            <a:r>
              <a:rPr lang="en-US" b="1" dirty="0"/>
              <a:t>immune reconstitution </a:t>
            </a:r>
            <a:r>
              <a:rPr lang="en-US" sz="1600" b="1" dirty="0">
                <a:solidFill>
                  <a:schemeClr val="bg1"/>
                </a:solidFill>
              </a:rPr>
              <a:t>(slower neutrophil recovery (26 versus 18 days) and platelet recovery (44 versus 24 days)</a:t>
            </a:r>
          </a:p>
        </p:txBody>
      </p:sp>
    </p:spTree>
    <p:extLst>
      <p:ext uri="{BB962C8B-B14F-4D97-AF65-F5344CB8AC3E}">
        <p14:creationId xmlns:p14="http://schemas.microsoft.com/office/powerpoint/2010/main" val="34349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575" y="481568"/>
            <a:ext cx="7287881" cy="61863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Novel strategies to broaden the applicability of UCB-HSCT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Double-unit UCB-HSCT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(better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engrafment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higher dose of CD34+ cell in adults.)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Co administration of </a:t>
            </a:r>
            <a:r>
              <a:rPr lang="en-US" b="1" dirty="0" err="1" smtClean="0">
                <a:solidFill>
                  <a:schemeClr val="tx1"/>
                </a:solidFill>
              </a:rPr>
              <a:t>mesenchymal</a:t>
            </a:r>
            <a:r>
              <a:rPr lang="en-US" b="1" dirty="0" smtClean="0">
                <a:solidFill>
                  <a:schemeClr val="tx1"/>
                </a:solidFill>
              </a:rPr>
              <a:t> stromal cells </a:t>
            </a:r>
            <a:r>
              <a:rPr lang="en-US" b="1" dirty="0" smtClean="0">
                <a:solidFill>
                  <a:srgbClr val="FF0000"/>
                </a:solidFill>
              </a:rPr>
              <a:t>(increase CD34+cell)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Intra bone injection of cells.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better </a:t>
            </a:r>
            <a:r>
              <a:rPr lang="en-US" b="1" dirty="0">
                <a:solidFill>
                  <a:srgbClr val="FF0000"/>
                </a:solidFill>
              </a:rPr>
              <a:t>stem cells </a:t>
            </a:r>
            <a:r>
              <a:rPr lang="en-US" b="1" dirty="0" smtClean="0">
                <a:solidFill>
                  <a:srgbClr val="FF0000"/>
                </a:solidFill>
              </a:rPr>
              <a:t>homing</a:t>
            </a:r>
            <a:r>
              <a:rPr lang="en-US" b="1" dirty="0" smtClean="0"/>
              <a:t>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 ex vivo expansion of CB cells using different cytokine combinations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Enhance homing by inhibiting </a:t>
            </a:r>
            <a:r>
              <a:rPr lang="en-US" b="1" dirty="0" smtClean="0"/>
              <a:t>DPP4 (</a:t>
            </a:r>
            <a:r>
              <a:rPr lang="en-US" b="1" dirty="0" err="1"/>
              <a:t>dipeptidyl</a:t>
            </a:r>
            <a:r>
              <a:rPr lang="en-US" b="1" dirty="0"/>
              <a:t> peptidase </a:t>
            </a:r>
            <a:r>
              <a:rPr lang="en-US" b="1" dirty="0" smtClean="0"/>
              <a:t>4)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Notch-mediated Expansion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AutoShape 2" descr="Image result for cord blood samp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cord blood 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56" y="611200"/>
            <a:ext cx="4246076" cy="61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40" y="1705795"/>
            <a:ext cx="10773623" cy="5057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l-PL" sz="3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r>
              <a:rPr lang="en-US" sz="3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pl-PL" sz="26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room in the bone marrow for the transplanted stem cells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Suppressing the patients immune system to lessen the chance of graft </a:t>
            </a:r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rejection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l-PL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 remaining cancer </a:t>
            </a:r>
            <a:r>
              <a:rPr lang="pl-PL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eradication</a:t>
            </a:r>
            <a:endParaRPr lang="en-US" sz="2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3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Exceptions;</a:t>
            </a:r>
          </a:p>
          <a:p>
            <a:pPr lvl="1">
              <a:lnSpc>
                <a:spcPct val="90000"/>
              </a:lnSpc>
            </a:pPr>
            <a:r>
              <a:rPr lang="en-US" sz="29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suffering from SCID</a:t>
            </a:r>
          </a:p>
          <a:p>
            <a:pPr lvl="1">
              <a:lnSpc>
                <a:spcPct val="90000"/>
              </a:lnSpc>
            </a:pPr>
            <a:r>
              <a:rPr lang="en-US" sz="29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SAA with an identical twin donor</a:t>
            </a:r>
          </a:p>
          <a:p>
            <a:pPr lvl="1">
              <a:lnSpc>
                <a:spcPct val="90000"/>
              </a:lnSpc>
            </a:pPr>
            <a:endParaRPr lang="en-US" sz="20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Selection of conditioning </a:t>
            </a:r>
            <a:r>
              <a:rPr lang="en-US" sz="3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regimen is dependent on </a:t>
            </a:r>
            <a:endParaRPr lang="en-US" sz="3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tx1"/>
                </a:solidFill>
              </a:rPr>
              <a:t>underlying </a:t>
            </a:r>
            <a:r>
              <a:rPr lang="en-US" sz="2600" b="1" i="1" dirty="0">
                <a:solidFill>
                  <a:schemeClr val="tx1"/>
                </a:solidFill>
              </a:rPr>
              <a:t>disease, </a:t>
            </a:r>
            <a:endParaRPr lang="en-US" sz="2600" b="1" i="1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tx1"/>
                </a:solidFill>
              </a:rPr>
              <a:t>type </a:t>
            </a:r>
            <a:r>
              <a:rPr lang="en-US" sz="2600" b="1" i="1" dirty="0">
                <a:solidFill>
                  <a:schemeClr val="tx1"/>
                </a:solidFill>
              </a:rPr>
              <a:t>of </a:t>
            </a:r>
            <a:r>
              <a:rPr lang="en-US" sz="2600" b="1" i="1" dirty="0" smtClean="0">
                <a:solidFill>
                  <a:schemeClr val="tx1"/>
                </a:solidFill>
              </a:rPr>
              <a:t>donor(matched or mismatched, related or unrelated),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tx1"/>
                </a:solidFill>
              </a:rPr>
              <a:t> relevant co-morbidities 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tx1"/>
                </a:solidFill>
              </a:rPr>
              <a:t>recipient age</a:t>
            </a:r>
            <a:r>
              <a:rPr lang="en-US" sz="2600" b="1" i="1" dirty="0">
                <a:solidFill>
                  <a:schemeClr val="tx1"/>
                </a:solidFill>
              </a:rPr>
              <a:t>.</a:t>
            </a:r>
            <a:endParaRPr lang="en-US" sz="2600" b="1" i="1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pl-PL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9616" y="246575"/>
            <a:ext cx="4246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 regimens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240" y="977058"/>
            <a:ext cx="1088226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Chemotherapy"/>
              </a:rPr>
              <a:t>chemotherapy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Irradiation"/>
              </a:rPr>
              <a:t>irradiation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given immediately prior to a transplant is called the conditioning regimen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8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117" y="974003"/>
            <a:ext cx="10456751" cy="478400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3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3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</a:t>
            </a:r>
            <a:r>
              <a:rPr lang="en-US" sz="33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Conditioning </a:t>
            </a:r>
            <a:r>
              <a:rPr lang="en-US" sz="33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Regimens:</a:t>
            </a:r>
            <a:endParaRPr lang="en-US" sz="33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pl-PL" sz="2800" b="1" dirty="0"/>
          </a:p>
          <a:p>
            <a:pPr lvl="1">
              <a:lnSpc>
                <a:spcPct val="90000"/>
              </a:lnSpc>
            </a:pPr>
            <a:r>
              <a:rPr lang="en-US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1)Myeloa</a:t>
            </a:r>
            <a:r>
              <a:rPr lang="pl-PL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blative </a:t>
            </a:r>
            <a:r>
              <a:rPr lang="en-US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</a:t>
            </a:r>
          </a:p>
          <a:p>
            <a:pPr lvl="1">
              <a:lnSpc>
                <a:spcPct val="90000"/>
              </a:lnSpc>
            </a:pPr>
            <a:endParaRPr lang="pl-PL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pl-PL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</a:t>
            </a:r>
            <a:r>
              <a:rPr lang="pl-PL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</a:t>
            </a:r>
            <a:r>
              <a:rPr lang="en-US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 ( </a:t>
            </a:r>
            <a:r>
              <a:rPr lang="pl-PL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Non-my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loablative </a:t>
            </a:r>
            <a:endParaRPr lang="en-US" sz="2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 or mini transplant)</a:t>
            </a:r>
            <a:endParaRPr lang="pl-PL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5301" y="928674"/>
            <a:ext cx="8709434" cy="1865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Irreversibly destroys the </a:t>
            </a:r>
            <a:r>
              <a:rPr lang="en-US" sz="1900" b="1" dirty="0" err="1" smtClean="0">
                <a:solidFill>
                  <a:schemeClr val="bg1"/>
                </a:solidFill>
              </a:rPr>
              <a:t>hemopoietic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chemeClr val="bg1"/>
                </a:solidFill>
              </a:rPr>
              <a:t>function of the bone marrow with </a:t>
            </a:r>
            <a:r>
              <a:rPr 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doses </a:t>
            </a:r>
            <a:r>
              <a:rPr lang="en-US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chemotherapy +/- TBI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chemotherapy regimens</a:t>
            </a:r>
            <a:r>
              <a:rPr lang="en-US" sz="2000" b="1" i="1" dirty="0" smtClean="0">
                <a:solidFill>
                  <a:schemeClr val="tx1"/>
                </a:solidFill>
              </a:rPr>
              <a:t>;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TBI (12-14 GY) + CY (120mg/kg)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BU (4mg/kg) + CY (120mg/kg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7522" y="182272"/>
            <a:ext cx="6020554" cy="4801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Myeloa</a:t>
            </a:r>
            <a:r>
              <a:rPr lang="pl-PL" sz="28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blative </a:t>
            </a:r>
            <a:r>
              <a:rPr lang="en-US" sz="28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6539" y="2969538"/>
            <a:ext cx="9922598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Profound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long-lasting 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pancytopenia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 stem cell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Younger patients with a good performance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Quicker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hemtopoetic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engraftment of donor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level of disease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Higher toxicities associated with higher transplant related mortality (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of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aGVHD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cGVHD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8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38136"/>
            <a:ext cx="77724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Myeloabolative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HSCT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615397"/>
              </p:ext>
            </p:extLst>
          </p:nvPr>
        </p:nvGraphicFramePr>
        <p:xfrm>
          <a:off x="4724400" y="2928195"/>
          <a:ext cx="29718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lip" r:id="rId3" imgW="1567800" imgH="1005480" progId="MS_ClipArt_Gallery.2">
                  <p:embed/>
                </p:oleObj>
              </mc:Choice>
              <mc:Fallback>
                <p:oleObj name="Clip" r:id="rId3" imgW="1567800" imgH="1005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28195"/>
                        <a:ext cx="2971800" cy="1906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438400" y="2133600"/>
            <a:ext cx="2133600" cy="1295400"/>
          </a:xfrm>
          <a:prstGeom prst="lightningBol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474034" y="1525588"/>
            <a:ext cx="4062331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dose radiation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5600700" y="1304453"/>
            <a:ext cx="6177858" cy="1456853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1">
            <a:schemeClr val="dk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dose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chemotherap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flipV="1">
            <a:off x="3810000" y="4343400"/>
            <a:ext cx="1981200" cy="1676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133600" y="3654495"/>
            <a:ext cx="269016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cells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096000" y="5179111"/>
            <a:ext cx="379943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and wait</a:t>
            </a:r>
          </a:p>
        </p:txBody>
      </p:sp>
    </p:spTree>
    <p:extLst>
      <p:ext uri="{BB962C8B-B14F-4D97-AF65-F5344CB8AC3E}">
        <p14:creationId xmlns:p14="http://schemas.microsoft.com/office/powerpoint/2010/main" val="29107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827" y="3430893"/>
            <a:ext cx="10569829" cy="306949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Minimal </a:t>
            </a:r>
            <a:r>
              <a:rPr lang="en-US" sz="2000" b="1" dirty="0" err="1" smtClean="0"/>
              <a:t>cytopenia</a:t>
            </a:r>
            <a:endParaRPr lang="en-US" sz="2000" b="1" dirty="0" smtClean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Do not require stem cell support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Can </a:t>
            </a:r>
            <a:r>
              <a:rPr lang="en-US" sz="2000" b="1" dirty="0"/>
              <a:t>be given to older </a:t>
            </a:r>
            <a:r>
              <a:rPr lang="en-US" sz="2000" b="1" dirty="0" smtClean="0"/>
              <a:t>patients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Rely mainly on the GVL effect for the eradication of underlying </a:t>
            </a:r>
            <a:r>
              <a:rPr lang="en-US" sz="2000" b="1" dirty="0" err="1" smtClean="0"/>
              <a:t>diseadse</a:t>
            </a:r>
            <a:endParaRPr lang="en-US" sz="2000" b="1" dirty="0" smtClean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 Reduction in morbidity and transplant related mortality </a:t>
            </a:r>
            <a:r>
              <a:rPr lang="en-US" sz="2000" b="1" dirty="0" smtClean="0"/>
              <a:t>(TRM)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Minor anti tumor effect and high risk of relapse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Less </a:t>
            </a:r>
            <a:r>
              <a:rPr lang="en-US" sz="2000" b="1" dirty="0"/>
              <a:t>toxicities</a:t>
            </a:r>
          </a:p>
          <a:p>
            <a:pPr marL="0" lvl="1"/>
            <a:endParaRPr lang="en-US" sz="2000" b="1" dirty="0" smtClean="0"/>
          </a:p>
          <a:p>
            <a:pPr marL="0" lvl="1"/>
            <a:endParaRPr lang="en-US" sz="2000" b="1" dirty="0" smtClean="0"/>
          </a:p>
          <a:p>
            <a:pPr marL="0" lvl="1"/>
            <a:endParaRPr lang="en-US" sz="2400" b="1" dirty="0" smtClean="0"/>
          </a:p>
          <a:p>
            <a:pPr marL="0" lvl="1"/>
            <a:endParaRPr lang="en-US" sz="2400" b="1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73560" y="226460"/>
            <a:ext cx="62106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Non-Myeloa</a:t>
            </a:r>
            <a:r>
              <a:rPr lang="pl-PL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blative 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1352" y="986828"/>
            <a:ext cx="817509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 </a:t>
            </a:r>
            <a:r>
              <a:rPr 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Regimens that have been developed to reduce the morbidity </a:t>
            </a:r>
            <a:endParaRPr lang="en-US" sz="20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20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of allogeneic transplant. It aims to use enough </a:t>
            </a:r>
            <a:endParaRPr lang="en-US" sz="20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20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immunosuppression </a:t>
            </a:r>
            <a:r>
              <a:rPr 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allow donor cells to engraft without </a:t>
            </a:r>
            <a:endParaRPr lang="en-US" sz="20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20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 </a:t>
            </a:r>
            <a:r>
              <a:rPr 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eradicating the recipients bone marrow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325" y="407406"/>
            <a:ext cx="836540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Some of the most common side effects include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28389" y="1240324"/>
            <a:ext cx="7297092" cy="48628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</a:t>
            </a:r>
            <a:endParaRPr lang="en-U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recipients of mismatched family or URD grafts were more prone to develop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cytomegalovirus</a:t>
            </a:r>
          </a:p>
          <a:p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Mucositis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diarrhea</a:t>
            </a:r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Nusea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vomiting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Infertility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hair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malignancy</a:t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relapse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(HLA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DP1 are related to low risk of relapse)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aGVHD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allelic mismatch in HLA-A,B,C,DRB1)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cGVHD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allelic mismatch in </a:t>
            </a:r>
            <a:r>
              <a:rPr lang="en-U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HLA-A,B)</a:t>
            </a:r>
            <a:endParaRPr lang="en-US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Mortlity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(TRM)</a:t>
            </a:r>
            <a:r>
              <a:rPr lang="pl-PL" dirty="0" smtClean="0"/>
              <a:t/>
            </a:r>
            <a:br>
              <a:rPr lang="pl-PL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12" y="5023925"/>
            <a:ext cx="885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Image result for in the name of go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canon_0003_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8274"/>
            <a:ext cx="5239001" cy="64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95042" y="597528"/>
            <a:ext cx="5920966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marrow and  stem cell transplantation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6440714" y="3296836"/>
            <a:ext cx="449314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Kerman university of medical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hematology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5813" y="4404832"/>
            <a:ext cx="45629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Directed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Mahsa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Rahgoshay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9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35649" y="272161"/>
            <a:ext cx="8534401" cy="58477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g</a:t>
            </a:r>
            <a:r>
              <a:rPr lang="pl-PL" sz="3200" b="1" dirty="0" smtClean="0">
                <a:solidFill>
                  <a:srgbClr val="FFFF00"/>
                </a:solidFill>
              </a:rPr>
              <a:t>raft </a:t>
            </a:r>
            <a:r>
              <a:rPr lang="pl-PL" sz="3200" b="1" dirty="0">
                <a:solidFill>
                  <a:srgbClr val="FFFF00"/>
                </a:solidFill>
              </a:rPr>
              <a:t>versus host disease  (GVHD)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0036" y="1348967"/>
            <a:ext cx="8872396" cy="22467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GVHD is the most frequent complication after allogeneic HSCT</a:t>
            </a:r>
          </a:p>
          <a:p>
            <a:endParaRPr lang="en-US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GVHD can occur even when the donor is perfectly matched (HLA identical sibling)</a:t>
            </a:r>
          </a:p>
          <a:p>
            <a:endParaRPr lang="en-US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consequence of interaction between APC of recipient and mature T cell of donor</a:t>
            </a:r>
            <a:endPara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04678"/>
              </p:ext>
            </p:extLst>
          </p:nvPr>
        </p:nvGraphicFramePr>
        <p:xfrm>
          <a:off x="1674891" y="3865829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577"/>
                <a:gridCol w="3168712"/>
                <a:gridCol w="2453490"/>
                <a:gridCol w="1900221"/>
              </a:tblGrid>
              <a:tr h="253011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           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Immuno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biology of GVHD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phase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cytokines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Effect of conditioning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Damaged EP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cell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TNF</a:t>
                      </a:r>
                    </a:p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IL-1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cell activation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Donor </a:t>
                      </a:r>
                      <a:r>
                        <a:rPr lang="en-US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Tcell</a:t>
                      </a:r>
                      <a:endParaRPr lang="en-US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Host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APCS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IL-2</a:t>
                      </a:r>
                    </a:p>
                    <a:p>
                      <a:r>
                        <a:rPr lang="en-US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IFNy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Cellular and inflammatory phase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CTLs</a:t>
                      </a:r>
                    </a:p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NK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Cytokine storm</a:t>
                      </a:r>
                    </a:p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TNF,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IL1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44702" y="299322"/>
            <a:ext cx="8534401" cy="584775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g</a:t>
            </a:r>
            <a:r>
              <a:rPr lang="pl-PL" sz="3200" b="1" dirty="0" smtClean="0">
                <a:solidFill>
                  <a:srgbClr val="FFFF00"/>
                </a:solidFill>
              </a:rPr>
              <a:t>raft versus host disease  (GVHD)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162.129.70.33/images/gvhd_2_020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13126"/>
          <a:stretch>
            <a:fillRect/>
          </a:stretch>
        </p:blipFill>
        <p:spPr bwMode="auto">
          <a:xfrm>
            <a:off x="7383542" y="159066"/>
            <a:ext cx="3939138" cy="252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4214" y="10543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4698" y="1054357"/>
            <a:ext cx="6268897" cy="49859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Usually </a:t>
            </a:r>
            <a:r>
              <a:rPr lang="en-US" sz="1600" b="1" dirty="0">
                <a:solidFill>
                  <a:schemeClr val="bg1"/>
                </a:solidFill>
              </a:rPr>
              <a:t>occurs before D100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Organs </a:t>
            </a:r>
            <a:r>
              <a:rPr lang="en-US" sz="1600" b="1" dirty="0">
                <a:solidFill>
                  <a:schemeClr val="bg1"/>
                </a:solidFill>
              </a:rPr>
              <a:t>affected – skin, gut, </a:t>
            </a:r>
            <a:r>
              <a:rPr lang="en-US" sz="1600" b="1" dirty="0" smtClean="0">
                <a:solidFill>
                  <a:schemeClr val="bg1"/>
                </a:solidFill>
              </a:rPr>
              <a:t>liver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1600" b="1" dirty="0">
                <a:solidFill>
                  <a:schemeClr val="bg1"/>
                </a:solidFill>
              </a:rPr>
              <a:t>Usually develops after D100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Can </a:t>
            </a:r>
            <a:r>
              <a:rPr lang="en-US" sz="1600" b="1" dirty="0">
                <a:solidFill>
                  <a:schemeClr val="bg1"/>
                </a:solidFill>
              </a:rPr>
              <a:t>involve skin, gut, liver, eyes, lungs, connective tissues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More </a:t>
            </a:r>
            <a:r>
              <a:rPr lang="en-US" sz="1600" b="1" dirty="0">
                <a:solidFill>
                  <a:schemeClr val="bg1"/>
                </a:solidFill>
              </a:rPr>
              <a:t>prone to opportunistic </a:t>
            </a:r>
            <a:r>
              <a:rPr lang="en-US" sz="1600" b="1" dirty="0" smtClean="0">
                <a:solidFill>
                  <a:schemeClr val="bg1"/>
                </a:solidFill>
              </a:rPr>
              <a:t>infections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Risk </a:t>
            </a:r>
            <a:r>
              <a:rPr lang="en-US" sz="2400" b="1" dirty="0">
                <a:solidFill>
                  <a:schemeClr val="tx1"/>
                </a:solidFill>
              </a:rPr>
              <a:t>Factors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Conditioning regimen (MA&gt;NMA)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Mismatched HLA transplants (Related/ unrelated)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High number of T cell in donor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Sex mismatched (</a:t>
            </a:r>
            <a:r>
              <a:rPr lang="en-US" sz="1600" b="1" dirty="0" smtClean="0">
                <a:solidFill>
                  <a:schemeClr val="bg1"/>
                </a:solidFill>
              </a:rPr>
              <a:t>F-----M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</a:rPr>
              <a:t>Older </a:t>
            </a:r>
            <a:r>
              <a:rPr lang="en-US" sz="1600" b="1" dirty="0">
                <a:solidFill>
                  <a:schemeClr val="bg1"/>
                </a:solidFill>
              </a:rPr>
              <a:t>age of </a:t>
            </a:r>
            <a:r>
              <a:rPr lang="en-US" sz="1600" b="1" dirty="0" smtClean="0">
                <a:solidFill>
                  <a:schemeClr val="bg1"/>
                </a:solidFill>
              </a:rPr>
              <a:t>recipient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Source of SC (PBSC &gt; BM &gt; </a:t>
            </a:r>
            <a:r>
              <a:rPr lang="en-US" sz="1600" b="1" dirty="0" smtClean="0">
                <a:solidFill>
                  <a:schemeClr val="bg1"/>
                </a:solidFill>
              </a:rPr>
              <a:t>CB)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815" y="254758"/>
            <a:ext cx="6038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</a:t>
            </a:r>
            <a:r>
              <a:rPr lang="pl-PL" sz="2800" b="1" dirty="0" smtClean="0">
                <a:solidFill>
                  <a:srgbClr val="FFFF00"/>
                </a:solidFill>
              </a:rPr>
              <a:t>raft </a:t>
            </a:r>
            <a:r>
              <a:rPr lang="pl-PL" sz="2800" b="1" dirty="0">
                <a:solidFill>
                  <a:srgbClr val="FFFF00"/>
                </a:solidFill>
              </a:rPr>
              <a:t>versus host disease  (</a:t>
            </a:r>
            <a:r>
              <a:rPr lang="pl-PL" sz="2800" b="1" dirty="0" smtClean="0">
                <a:solidFill>
                  <a:srgbClr val="FFFF00"/>
                </a:solidFill>
              </a:rPr>
              <a:t>GVHD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  <a:endParaRPr lang="en-US" sz="2800" dirty="0"/>
          </a:p>
        </p:txBody>
      </p:sp>
      <p:pic>
        <p:nvPicPr>
          <p:cNvPr id="8" name="Picture 7" descr="cgvh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13124"/>
          <a:stretch>
            <a:fillRect/>
          </a:stretch>
        </p:blipFill>
        <p:spPr bwMode="auto">
          <a:xfrm>
            <a:off x="8166227" y="3100493"/>
            <a:ext cx="2589290" cy="33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4918" y="620917"/>
            <a:ext cx="5905045" cy="47115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b="1" i="1" u="sng" dirty="0" smtClean="0">
                <a:solidFill>
                  <a:schemeClr val="tx1"/>
                </a:solidFill>
              </a:rPr>
              <a:t>Prevention</a:t>
            </a:r>
            <a:r>
              <a:rPr lang="en-US" sz="2400" b="1" i="1" u="sng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 matching </a:t>
            </a: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conditioning regimens </a:t>
            </a: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door T-cell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depletion </a:t>
            </a: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Steroids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cyclosporine , methotrexate,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Tacrolimus,ATG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>
                <a:solidFill>
                  <a:schemeClr val="bg1"/>
                </a:solidFill>
              </a:rPr>
              <a:t>Anti-</a:t>
            </a:r>
            <a:r>
              <a:rPr lang="en-US" b="1" dirty="0" err="1">
                <a:solidFill>
                  <a:schemeClr val="bg1"/>
                </a:solidFill>
              </a:rPr>
              <a:t>thymocyte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globulin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fa-IR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2" descr="cgvh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4" t="13780" r="12796"/>
          <a:stretch>
            <a:fillRect/>
          </a:stretch>
        </p:blipFill>
        <p:spPr bwMode="auto">
          <a:xfrm>
            <a:off x="380246" y="162962"/>
            <a:ext cx="4536667" cy="5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411" y="557543"/>
            <a:ext cx="10505869" cy="59518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GVL and GVHD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Allogeneic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lymphocytes produce a strong graft-versus-leukemia 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(GVL) effect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the beneficial effect 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by</a:t>
            </a:r>
            <a:r>
              <a:rPr lang="en-US" dirty="0" smtClean="0"/>
              <a:t> </a:t>
            </a:r>
            <a:r>
              <a:rPr lang="en-US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GVHD</a:t>
            </a:r>
            <a:r>
              <a:rPr lang="en-US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of allogeneic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HSC 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prevention of GVHD without losing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GVL) effect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 </a:t>
            </a:r>
            <a:r>
              <a:rPr lang="en-US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</a:t>
            </a:r>
            <a:r>
              <a:rPr lang="en-US" sz="2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transfusion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donor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cells after partial T cell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–depleted marrow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6"/>
                </a:solidFill>
              </a:rPr>
              <a:t>Selecting memory T </a:t>
            </a:r>
            <a:r>
              <a:rPr lang="en-US" sz="2400" b="1" dirty="0" smtClean="0">
                <a:solidFill>
                  <a:schemeClr val="accent6"/>
                </a:solidFill>
              </a:rPr>
              <a:t>cell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donor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 cells </a:t>
            </a:r>
            <a:r>
              <a:rPr lang="en-US" dirty="0">
                <a:solidFill>
                  <a:schemeClr val="bg1"/>
                </a:solidFill>
              </a:rPr>
              <a:t>with a </a:t>
            </a:r>
            <a:r>
              <a:rPr lang="en-US" dirty="0" smtClean="0">
                <a:solidFill>
                  <a:schemeClr val="bg1"/>
                </a:solidFill>
              </a:rPr>
              <a:t>naive </a:t>
            </a:r>
            <a:r>
              <a:rPr lang="en-US" dirty="0">
                <a:solidFill>
                  <a:schemeClr val="bg1"/>
                </a:solidFill>
              </a:rPr>
              <a:t>phenotype </a:t>
            </a:r>
            <a:r>
              <a:rPr lang="en-US" dirty="0" smtClean="0">
                <a:solidFill>
                  <a:schemeClr val="bg1"/>
                </a:solidFill>
              </a:rPr>
              <a:t>co </a:t>
            </a:r>
            <a:r>
              <a:rPr lang="en-US" dirty="0" err="1" smtClean="0">
                <a:solidFill>
                  <a:schemeClr val="bg1"/>
                </a:solidFill>
              </a:rPr>
              <a:t>expresing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CD62L and </a:t>
            </a:r>
            <a:r>
              <a:rPr lang="en-US" dirty="0" smtClean="0">
                <a:solidFill>
                  <a:schemeClr val="bg1"/>
                </a:solidFill>
              </a:rPr>
              <a:t>CCR2 </a:t>
            </a:r>
            <a:r>
              <a:rPr lang="en-US" dirty="0">
                <a:solidFill>
                  <a:schemeClr val="bg1"/>
                </a:solidFill>
              </a:rPr>
              <a:t>have higher </a:t>
            </a:r>
            <a:r>
              <a:rPr lang="en-US" dirty="0" err="1">
                <a:solidFill>
                  <a:schemeClr val="bg1"/>
                </a:solidFill>
              </a:rPr>
              <a:t>GvHD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activity)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6"/>
                </a:solidFill>
              </a:rPr>
              <a:t>Selecting regulatory T cells</a:t>
            </a:r>
            <a:endParaRPr lang="en-US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/>
          </a:p>
          <a:p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303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88888" y="1230608"/>
            <a:ext cx="8534400" cy="361526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1930" y="234469"/>
            <a:ext cx="470353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Ligand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Mismatches</a:t>
            </a:r>
          </a:p>
          <a:p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5971" y="1434134"/>
            <a:ext cx="7453186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Killer immunoglobulin-like receptors (KIRs) are NK receptors </a:t>
            </a:r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HLA class I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moleculs</a:t>
            </a:r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KIR ligand mismatches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are present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donor/missing in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HLA-C1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HLA-C2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HLA-BW4 </a:t>
            </a:r>
          </a:p>
          <a:p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7811" y="4403451"/>
            <a:ext cx="60960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 ligand mismatches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for the success of HSCT with a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haploidentical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donor in patients with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6729" y="51421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3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harvesting bone marrow"/>
          <p:cNvSpPr>
            <a:spLocks noChangeAspect="1" noChangeArrowheads="1"/>
          </p:cNvSpPr>
          <p:nvPr/>
        </p:nvSpPr>
        <p:spPr bwMode="auto">
          <a:xfrm>
            <a:off x="155575" y="-2332038"/>
            <a:ext cx="740092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70629" y="1534063"/>
            <a:ext cx="60960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NK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alloreactivity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 improved survival favored engraftment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eradication of </a:t>
            </a:r>
            <a:r>
              <a:rPr lang="en-US" dirty="0" smtClean="0"/>
              <a:t>AML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and reduced </a:t>
            </a:r>
            <a:r>
              <a:rPr lang="en-US" dirty="0" err="1" smtClean="0"/>
              <a:t>GvHD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70629" y="3657721"/>
            <a:ext cx="7680358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Mechaism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endParaRPr lang="en-US" dirty="0"/>
          </a:p>
          <a:p>
            <a:r>
              <a:rPr lang="en-US" dirty="0" smtClean="0"/>
              <a:t>clearance </a:t>
            </a:r>
            <a:r>
              <a:rPr lang="en-US" dirty="0"/>
              <a:t>of </a:t>
            </a:r>
            <a:r>
              <a:rPr lang="en-US" dirty="0" smtClean="0"/>
              <a:t>residual </a:t>
            </a:r>
            <a:r>
              <a:rPr lang="en-US" dirty="0"/>
              <a:t>leukemia cells resulting in lower relapse </a:t>
            </a:r>
            <a:r>
              <a:rPr lang="en-US" dirty="0" smtClean="0"/>
              <a:t>rate</a:t>
            </a:r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clearance of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dendritic cells reducing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GvHD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651850"/>
            <a:ext cx="3664987" cy="59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Image result for thanks for your atten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thanks for your att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0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953" y="660903"/>
            <a:ext cx="8534401" cy="992738"/>
          </a:xfrm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b="1" dirty="0" smtClean="0">
                <a:solidFill>
                  <a:srgbClr val="FF0000"/>
                </a:solidFill>
              </a:rPr>
              <a:t>      </a:t>
            </a:r>
            <a:r>
              <a:rPr lang="pl-PL" sz="5900" b="1" dirty="0" smtClean="0">
                <a:solidFill>
                  <a:srgbClr val="FF0000"/>
                </a:solidFill>
              </a:rPr>
              <a:t>HSCT</a:t>
            </a:r>
            <a:r>
              <a:rPr lang="pl-PL" dirty="0" smtClean="0"/>
              <a:t>  </a:t>
            </a:r>
            <a:r>
              <a:rPr lang="pl-PL" sz="5900" b="1" dirty="0">
                <a:solidFill>
                  <a:srgbClr val="FF0000"/>
                </a:solidFill>
              </a:rPr>
              <a:t>definition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5125" y="2462542"/>
            <a:ext cx="7278986" cy="2544023"/>
          </a:xfr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EBMT defines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Hematopoietic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 Transplant (HSCT) 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“transfer of stem cells, defined as progenitor cells with repopulating capacity and the potential to sustain long term </a:t>
            </a: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hematopoiesis, 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one person or from one person to another, in a dose that is sufficient to restitute </a:t>
            </a:r>
            <a:r>
              <a:rPr lang="en-US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haematopoiesis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all lineages”    </a:t>
            </a:r>
          </a:p>
        </p:txBody>
      </p:sp>
    </p:spTree>
    <p:extLst>
      <p:ext uri="{BB962C8B-B14F-4D97-AF65-F5344CB8AC3E}">
        <p14:creationId xmlns:p14="http://schemas.microsoft.com/office/powerpoint/2010/main" val="25910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nall Tho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35" y="1164069"/>
            <a:ext cx="7632072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7231" y="190122"/>
            <a:ext cx="34765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Nobel Prize, 1990</a:t>
            </a:r>
          </a:p>
          <a:p>
            <a:pPr algn="ctr">
              <a:spcBef>
                <a:spcPct val="50000"/>
              </a:spcBef>
            </a:pP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E. Donnall Thomas </a:t>
            </a:r>
            <a:endParaRPr lang="pl-PL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775" y="4426586"/>
            <a:ext cx="9542352" cy="17235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succsessful HSCT in treatment of acute leukemias</a:t>
            </a:r>
          </a:p>
          <a:p>
            <a:pPr algn="ctr">
              <a:spcBef>
                <a:spcPct val="50000"/>
              </a:spcBef>
            </a:pPr>
            <a:endParaRPr lang="pl-PL" sz="2800" dirty="0" smtClean="0"/>
          </a:p>
          <a:p>
            <a:pPr algn="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ED, Lochte HL, Lu WC, Ferrebee JW. Intravenous infusion of bone marrow in patients receiving radiation and chemotherapy. N. Engl. J. Med. 1957; 257: 491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0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4211" y="3087871"/>
            <a:ext cx="853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6372" y="425513"/>
            <a:ext cx="72789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Stem Cell Transplants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132" y="2041430"/>
            <a:ext cx="4418092" cy="43304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Leukemia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Myelodysplasia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cancer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Testicular cancer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cancer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tumors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tumors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myelomas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Sarcomas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03684" y="2116835"/>
            <a:ext cx="4762121" cy="4124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Cancers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 diseases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Rheumatoid arthritis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Juvenile and adult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Sclerosis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Scleroderma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Lupus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deficiency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Sickle cell anemia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Thalassemia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9912" y="1584355"/>
            <a:ext cx="9958812" cy="48628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1)Allogeneic stem cell – Minor HLA disparity</a:t>
            </a: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Mathed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Unrelated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donor(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UD)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sz="1400" b="1" i="1" dirty="0" smtClean="0">
                <a:solidFill>
                  <a:schemeClr val="tx1"/>
                </a:solidFill>
              </a:rPr>
              <a:t>found using a donor </a:t>
            </a:r>
            <a:r>
              <a:rPr lang="en-US" sz="1400" b="1" i="1" dirty="0" smtClean="0">
                <a:solidFill>
                  <a:schemeClr val="tx1"/>
                </a:solidFill>
              </a:rPr>
              <a:t>registry</a:t>
            </a:r>
            <a:endParaRPr lang="en-US" sz="1400" b="1" i="1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Sibling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donor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sz="1400" b="1" i="1" dirty="0" smtClean="0">
                <a:solidFill>
                  <a:schemeClr val="tx1"/>
                </a:solidFill>
              </a:rPr>
              <a:t>HLA matched brother or sister</a:t>
            </a:r>
          </a:p>
          <a:p>
            <a:endParaRPr lang="en-US" dirty="0"/>
          </a:p>
          <a:p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Syngeneic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from an identical twin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Haploidentical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</a:rPr>
              <a:t>– half-matched family member (half matched related)</a:t>
            </a:r>
          </a:p>
          <a:p>
            <a:endParaRPr lang="en-US" sz="1400" b="1" i="1" dirty="0" smtClean="0">
              <a:solidFill>
                <a:schemeClr val="tx1"/>
              </a:solidFill>
            </a:endParaRPr>
          </a:p>
          <a:p>
            <a:endParaRPr lang="en-US" sz="1400" b="1" i="1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2)Autologous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 </a:t>
            </a:r>
            <a:r>
              <a:rPr lang="en-US" sz="24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transplantion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immunologic 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</a:t>
            </a:r>
            <a:endParaRPr lang="en-US" sz="2400" b="1" i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ransplantation </a:t>
            </a:r>
            <a:r>
              <a:rPr lang="en-US" sz="1400" b="1" dirty="0">
                <a:solidFill>
                  <a:schemeClr val="tx1"/>
                </a:solidFill>
              </a:rPr>
              <a:t>using autologous stem cells which have been corrected by transfer of a normal or therapeutic gene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1267" y="532130"/>
            <a:ext cx="644606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	TYPES OF </a:t>
            </a:r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HSCT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082" y="597529"/>
            <a:ext cx="60205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Stem Cell Transplants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9501" y="1620570"/>
            <a:ext cx="798515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donor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Preparative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regimen(conditioning therapy)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stem cells from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donor</a:t>
            </a:r>
          </a:p>
          <a:p>
            <a:pPr>
              <a:lnSpc>
                <a:spcPct val="90000"/>
              </a:lnSpc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Post-transplant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supportive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</a:p>
          <a:p>
            <a:pPr>
              <a:lnSpc>
                <a:spcPct val="90000"/>
              </a:lnSpc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9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7483" y="1663382"/>
            <a:ext cx="8845238" cy="34470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stem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cells:</a:t>
            </a:r>
          </a:p>
          <a:p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marrow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</a:t>
            </a:r>
          </a:p>
          <a:p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blood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 cells (PBSCs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pl-P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Umbilical cord blood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 cells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2035" y="1491961"/>
            <a:ext cx="2752254" cy="109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0186" y="805758"/>
            <a:ext cx="363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9168" y="402432"/>
            <a:ext cx="5920966" cy="1089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stem cells from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donor</a:t>
            </a:r>
          </a:p>
          <a:p>
            <a:pPr>
              <a:lnSpc>
                <a:spcPct val="90000"/>
              </a:lnSpc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Image result for cord blood sampl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cord blood samp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Canon0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09" y="1895288"/>
            <a:ext cx="3578635" cy="29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3" y="176441"/>
            <a:ext cx="4552226" cy="2661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5989" y="540554"/>
            <a:ext cx="5260063" cy="48628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Bone marrow </a:t>
            </a:r>
            <a:r>
              <a:rPr lang="en-US" sz="2800" b="1" dirty="0" smtClean="0">
                <a:solidFill>
                  <a:schemeClr val="accent1"/>
                </a:solidFill>
              </a:rPr>
              <a:t>harvest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marrow harvesting involves collecting stem cells with a needle placed into the soft center of the bone, the marrow. Most sites used for bone marrow harvesting are located in the hip bones and the sternum</a:t>
            </a:r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 </a:t>
            </a:r>
          </a:p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risk of GVHD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recipients</a:t>
            </a:r>
          </a:p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G-CSF injections</a:t>
            </a:r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</a:t>
            </a:r>
          </a:p>
          <a:p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 more invasive HSC collection for donor</a:t>
            </a:r>
            <a:endParaRPr lang="en-US" dirty="0"/>
          </a:p>
          <a:p>
            <a:r>
              <a:rPr lang="en-US" dirty="0"/>
              <a:t>Side effects of </a:t>
            </a:r>
            <a:r>
              <a:rPr lang="en-US" dirty="0" err="1"/>
              <a:t>anaesthesia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AutoShape 2" descr="Image result for harvesting bone marrow"/>
          <p:cNvSpPr>
            <a:spLocks noChangeAspect="1" noChangeArrowheads="1"/>
          </p:cNvSpPr>
          <p:nvPr/>
        </p:nvSpPr>
        <p:spPr bwMode="auto">
          <a:xfrm>
            <a:off x="155575" y="488887"/>
            <a:ext cx="3402437" cy="20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Image result for harvesting bone m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404103"/>
            <a:ext cx="4552226" cy="3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1670</TotalTime>
  <Words>1403</Words>
  <Application>Microsoft Office PowerPoint</Application>
  <PresentationFormat>Widescreen</PresentationFormat>
  <Paragraphs>312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Tahoma</vt:lpstr>
      <vt:lpstr>Wingdings</vt:lpstr>
      <vt:lpstr>Wingdings 3</vt:lpstr>
      <vt:lpstr>Slice</vt:lpstr>
      <vt:lpstr>Clip</vt:lpstr>
      <vt:lpstr>PowerPoint Presentation</vt:lpstr>
      <vt:lpstr>PowerPoint Presentation</vt:lpstr>
      <vt:lpstr>      HSCT  definition</vt:lpstr>
      <vt:lpstr>PowerPoint Presentation</vt:lpstr>
      <vt:lpstr>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Myeloabolative HSCT</vt:lpstr>
      <vt:lpstr>PowerPoint Presentation</vt:lpstr>
      <vt:lpstr>PowerPoint Presentation</vt:lpstr>
      <vt:lpstr>graft versus host disease  (GVHD)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Oral Presentation on  Bone marrow and  stem cell transplantation </dc:title>
  <dc:creator>bahman</dc:creator>
  <cp:lastModifiedBy>bahman</cp:lastModifiedBy>
  <cp:revision>118</cp:revision>
  <dcterms:created xsi:type="dcterms:W3CDTF">2017-04-19T18:52:56Z</dcterms:created>
  <dcterms:modified xsi:type="dcterms:W3CDTF">2017-04-22T05:51:54Z</dcterms:modified>
</cp:coreProperties>
</file>