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305" r:id="rId2"/>
    <p:sldId id="306" r:id="rId3"/>
    <p:sldId id="259" r:id="rId4"/>
    <p:sldId id="268" r:id="rId5"/>
    <p:sldId id="289" r:id="rId6"/>
    <p:sldId id="288" r:id="rId7"/>
    <p:sldId id="320" r:id="rId8"/>
    <p:sldId id="260" r:id="rId9"/>
    <p:sldId id="269" r:id="rId10"/>
    <p:sldId id="308" r:id="rId11"/>
    <p:sldId id="290" r:id="rId12"/>
    <p:sldId id="291" r:id="rId13"/>
    <p:sldId id="292" r:id="rId14"/>
    <p:sldId id="309" r:id="rId15"/>
    <p:sldId id="270" r:id="rId16"/>
    <p:sldId id="261" r:id="rId17"/>
    <p:sldId id="316" r:id="rId18"/>
    <p:sldId id="296" r:id="rId19"/>
    <p:sldId id="317" r:id="rId20"/>
    <p:sldId id="273" r:id="rId21"/>
    <p:sldId id="318" r:id="rId22"/>
    <p:sldId id="310" r:id="rId23"/>
    <p:sldId id="319" r:id="rId24"/>
    <p:sldId id="262" r:id="rId25"/>
    <p:sldId id="311" r:id="rId26"/>
    <p:sldId id="312" r:id="rId27"/>
    <p:sldId id="313" r:id="rId28"/>
    <p:sldId id="315" r:id="rId29"/>
    <p:sldId id="264" r:id="rId30"/>
    <p:sldId id="265" r:id="rId31"/>
    <p:sldId id="303" r:id="rId32"/>
    <p:sldId id="282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Morabba" panose="020B0604020202020204" charset="0"/>
      <p:regular r:id="rId41"/>
      <p:bold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ristina" panose="03060402040406080204" pitchFamily="66" charset="0"/>
      <p:regular r:id="rId47"/>
    </p:embeddedFont>
    <p:embeddedFont>
      <p:font typeface="Shabnam" panose="020B0604020202020204" charset="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5CE"/>
    <a:srgbClr val="C9E1DC"/>
    <a:srgbClr val="84BAAE"/>
    <a:srgbClr val="99C7BD"/>
    <a:srgbClr val="60A899"/>
    <a:srgbClr val="39695F"/>
    <a:srgbClr val="8663F7"/>
    <a:srgbClr val="997CF9"/>
    <a:srgbClr val="8967F7"/>
    <a:srgbClr val="290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>
        <p:scale>
          <a:sx n="10" d="100"/>
          <a:sy n="10" d="100"/>
        </p:scale>
        <p:origin x="3624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36B0B-7875-449B-A39E-A1C3E071784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3CBE-546D-42E3-8882-362C28A9C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28C3-A19B-746F-F912-9CED44815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FFBD9-9698-61E0-DBF7-0C55860A3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FB0F-DDCB-95B3-9D72-C9FBC1C4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A7BE-5B01-4FA3-A75D-838B8E43B56B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535E-787A-4DD8-4013-2C717B58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D6745-20F5-D739-73F2-158F6DBD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8F0E-91D0-AAC9-5388-3592D1BD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5C035-5250-D5C7-3DAC-0E82C8FEB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B145-9DD0-AE90-F6F9-09D3BE2E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D4C-545C-4C71-AD0D-C62B65857C3A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EC9C7-0A8B-E763-B5C1-B5F346D7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1D8A2-419A-BB71-D3B4-0E4702AC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56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02061-AD1A-E32F-C815-E26CFF537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B7028-D37B-42C4-4A49-FBE9D6A6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2976-97E4-6010-5AB0-FF38A9DA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0F93-41D5-4632-AB62-651E4E3C0C6E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9099-DFAE-51CB-5C65-7E2DB1CF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8A37-F097-3974-BFAB-7F2D6397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7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3587-61A9-0B08-7F9F-3619EF5E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FEB69-E01E-ABEA-DCCA-31B47838F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270A-EF7C-FC04-0C68-DFC24B6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A2A-FA62-418C-9B4C-85DB541B5D6B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140D-2B84-5648-F9DA-BD6B1220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45F2-55FB-6B2F-C807-0CF6D618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1FAE-6CAA-A03D-5B38-334B1EC9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5D7E-B7C3-6909-4CDB-4E6D5A8C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A143-5367-8162-EBDF-2B9C772B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EBCF-59D0-440E-AFB1-9260C7FFD62D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ACA0-C407-AC23-C769-BCF1B26B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14E0-994E-FD10-95A1-079109CD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D9F3-0463-99EF-81B5-D7C734D5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0C79-80D4-B534-8C01-5E63159F2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5A5D2-5C90-9FC4-0081-82C74561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29924-4F30-9788-540F-720CD95D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7D67-D6B6-4571-ADF0-E29C65175C7F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C49D5-6746-32B8-1924-9F5CFF00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40F71-A0B4-B6C4-5573-9A6B0685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2E24-BBAE-616E-F149-8B9AEDFF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D88D2-E0E9-3E8E-FAD3-DD0847F9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49AE-1FE1-D5D9-B8CD-A874DCC3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0AA33-5C84-76F1-0487-A8FB79A2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98DC2-5751-47EC-4808-E44DA9608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01D88-F423-3F64-8B1C-845DAFCC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2743-0CE8-469A-84F9-2174E802C972}" type="datetime1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63F6A-E96F-31FF-DF3D-DD760454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D74C7-5423-5C65-DF6F-03BC1F2F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A136-FCEE-5557-BA93-D6CA3B36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3DF4B-820F-B41F-D2A8-8FFD9D46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944-A884-4DA4-9C46-B6ADACEA3C04}" type="datetime1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84629-4F49-6D55-7375-60B32EA1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4B316-C28A-D8A0-0C11-68EEB865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21BA0-09FB-FDF3-3E7C-2F8B422A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5C87-5379-4B19-8342-02C42356D867}" type="datetime1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013BB-9C11-3938-5697-56FE84CF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1796E-B281-B46E-DFB2-B3280B10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7A3C-DC1C-4E55-8A81-1FCB3490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40A6-5A96-2420-D6F3-6A11666B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180F7-4BE2-0DAA-5BAB-714A0DAF1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78CB-1C5A-26F8-195F-B9FCFC6F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A62C-8F93-445C-ACCD-084A8E46DB75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BCCDA-8B14-DAAE-991B-1F887351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DFE55-1CFE-01FC-A44D-212D42E2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6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844C-FCC3-F813-855E-AC23C00D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CD16B-1959-D2D5-3A6A-37054F909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CFCF9-0461-C924-02B3-B02FBFE63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DF65-B8FD-20CF-0F4C-16A31AF8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8CF9-65C5-47DC-A71B-3110147C13FB}" type="datetime1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30B3B-9BF5-6C9B-29F6-CA7491C9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4FD7-AC43-2342-95C3-0B44B962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256E4-6454-5C00-A21D-7502017B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6FD26-ADC4-2AB2-AAC7-0841A4D7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859AB-5313-C89E-08AD-9544C8815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CCD9-0B21-420F-A360-8679910BD035}" type="datetime1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C72F-113D-1552-6C97-697891C85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C227-5E30-DB4A-4B05-76CABC4AE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148A-F89F-4E39-BF7E-E3494215C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42F9F-1AE7-9AB7-E8DB-D6E6A013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088" y="-2574958"/>
            <a:ext cx="6858000" cy="12192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361B8A9-5C2D-942C-22A5-F1F51210B4DB}"/>
              </a:ext>
            </a:extLst>
          </p:cNvPr>
          <p:cNvSpPr/>
          <p:nvPr/>
        </p:nvSpPr>
        <p:spPr>
          <a:xfrm rot="2606951">
            <a:off x="3767778" y="535022"/>
            <a:ext cx="5830528" cy="5787953"/>
          </a:xfrm>
          <a:custGeom>
            <a:avLst/>
            <a:gdLst>
              <a:gd name="connsiteX0" fmla="*/ 2413776 w 7864571"/>
              <a:gd name="connsiteY0" fmla="*/ 1857962 h 7726237"/>
              <a:gd name="connsiteX1" fmla="*/ 3353844 w 7864571"/>
              <a:gd name="connsiteY1" fmla="*/ 1857962 h 7726237"/>
              <a:gd name="connsiteX2" fmla="*/ 3788224 w 7864571"/>
              <a:gd name="connsiteY2" fmla="*/ 1446483 h 7726237"/>
              <a:gd name="connsiteX3" fmla="*/ 3824452 w 7864571"/>
              <a:gd name="connsiteY3" fmla="*/ 592052 h 7726237"/>
              <a:gd name="connsiteX4" fmla="*/ 4690207 w 7864571"/>
              <a:gd name="connsiteY4" fmla="*/ 592052 h 7726237"/>
              <a:gd name="connsiteX5" fmla="*/ 5315208 w 7864571"/>
              <a:gd name="connsiteY5" fmla="*/ 0 h 7726237"/>
              <a:gd name="connsiteX6" fmla="*/ 6067278 w 7864571"/>
              <a:gd name="connsiteY6" fmla="*/ 793926 h 7726237"/>
              <a:gd name="connsiteX7" fmla="*/ 7042385 w 7864571"/>
              <a:gd name="connsiteY7" fmla="*/ 793926 h 7726237"/>
              <a:gd name="connsiteX8" fmla="*/ 7000608 w 7864571"/>
              <a:gd name="connsiteY8" fmla="*/ 1779199 h 7726237"/>
              <a:gd name="connsiteX9" fmla="*/ 7864571 w 7864571"/>
              <a:gd name="connsiteY9" fmla="*/ 2691244 h 7726237"/>
              <a:gd name="connsiteX10" fmla="*/ 7371897 w 7864571"/>
              <a:gd name="connsiteY10" fmla="*/ 3157944 h 7726237"/>
              <a:gd name="connsiteX11" fmla="*/ 7326544 w 7864571"/>
              <a:gd name="connsiteY11" fmla="*/ 4227581 h 7726237"/>
              <a:gd name="connsiteX12" fmla="*/ 6242732 w 7864571"/>
              <a:gd name="connsiteY12" fmla="*/ 4227581 h 7726237"/>
              <a:gd name="connsiteX13" fmla="*/ 5885192 w 7864571"/>
              <a:gd name="connsiteY13" fmla="*/ 4566272 h 7726237"/>
              <a:gd name="connsiteX14" fmla="*/ 5843256 w 7864571"/>
              <a:gd name="connsiteY14" fmla="*/ 5555307 h 7726237"/>
              <a:gd name="connsiteX15" fmla="*/ 4841113 w 7864571"/>
              <a:gd name="connsiteY15" fmla="*/ 5555307 h 7726237"/>
              <a:gd name="connsiteX16" fmla="*/ 4388237 w 7864571"/>
              <a:gd name="connsiteY16" fmla="*/ 5984307 h 7726237"/>
              <a:gd name="connsiteX17" fmla="*/ 4346301 w 7864571"/>
              <a:gd name="connsiteY17" fmla="*/ 6973343 h 7726237"/>
              <a:gd name="connsiteX18" fmla="*/ 3344158 w 7864571"/>
              <a:gd name="connsiteY18" fmla="*/ 6973342 h 7726237"/>
              <a:gd name="connsiteX19" fmla="*/ 2549363 w 7864571"/>
              <a:gd name="connsiteY19" fmla="*/ 7726237 h 7726237"/>
              <a:gd name="connsiteX20" fmla="*/ 1722898 w 7864571"/>
              <a:gd name="connsiteY20" fmla="*/ 6853775 h 7726237"/>
              <a:gd name="connsiteX21" fmla="*/ 839805 w 7864571"/>
              <a:gd name="connsiteY21" fmla="*/ 6853776 h 7726237"/>
              <a:gd name="connsiteX22" fmla="*/ 877640 w 7864571"/>
              <a:gd name="connsiteY22" fmla="*/ 5961476 h 7726237"/>
              <a:gd name="connsiteX23" fmla="*/ 0 w 7864571"/>
              <a:gd name="connsiteY23" fmla="*/ 5034992 h 7726237"/>
              <a:gd name="connsiteX24" fmla="*/ 913536 w 7864571"/>
              <a:gd name="connsiteY24" fmla="*/ 4169618 h 7726237"/>
              <a:gd name="connsiteX25" fmla="*/ 949044 w 7864571"/>
              <a:gd name="connsiteY25" fmla="*/ 3332161 h 7726237"/>
              <a:gd name="connsiteX26" fmla="*/ 1797600 w 7864571"/>
              <a:gd name="connsiteY26" fmla="*/ 3332161 h 7726237"/>
              <a:gd name="connsiteX27" fmla="*/ 2374438 w 7864571"/>
              <a:gd name="connsiteY27" fmla="*/ 2785734 h 772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64571" h="7726237">
                <a:moveTo>
                  <a:pt x="2413776" y="1857962"/>
                </a:moveTo>
                <a:lnTo>
                  <a:pt x="3353844" y="1857962"/>
                </a:lnTo>
                <a:lnTo>
                  <a:pt x="3788224" y="1446483"/>
                </a:lnTo>
                <a:lnTo>
                  <a:pt x="3824452" y="592052"/>
                </a:lnTo>
                <a:lnTo>
                  <a:pt x="4690207" y="592052"/>
                </a:lnTo>
                <a:lnTo>
                  <a:pt x="5315208" y="0"/>
                </a:lnTo>
                <a:lnTo>
                  <a:pt x="6067278" y="793926"/>
                </a:lnTo>
                <a:lnTo>
                  <a:pt x="7042385" y="793926"/>
                </a:lnTo>
                <a:lnTo>
                  <a:pt x="7000608" y="1779199"/>
                </a:lnTo>
                <a:lnTo>
                  <a:pt x="7864571" y="2691244"/>
                </a:lnTo>
                <a:lnTo>
                  <a:pt x="7371897" y="3157944"/>
                </a:lnTo>
                <a:lnTo>
                  <a:pt x="7326544" y="4227581"/>
                </a:lnTo>
                <a:lnTo>
                  <a:pt x="6242732" y="4227581"/>
                </a:lnTo>
                <a:lnTo>
                  <a:pt x="5885192" y="4566272"/>
                </a:lnTo>
                <a:lnTo>
                  <a:pt x="5843256" y="5555307"/>
                </a:lnTo>
                <a:lnTo>
                  <a:pt x="4841113" y="5555307"/>
                </a:lnTo>
                <a:lnTo>
                  <a:pt x="4388237" y="5984307"/>
                </a:lnTo>
                <a:lnTo>
                  <a:pt x="4346301" y="6973343"/>
                </a:lnTo>
                <a:lnTo>
                  <a:pt x="3344158" y="6973342"/>
                </a:lnTo>
                <a:lnTo>
                  <a:pt x="2549363" y="7726237"/>
                </a:lnTo>
                <a:lnTo>
                  <a:pt x="1722898" y="6853775"/>
                </a:lnTo>
                <a:lnTo>
                  <a:pt x="839805" y="6853776"/>
                </a:lnTo>
                <a:lnTo>
                  <a:pt x="877640" y="5961476"/>
                </a:lnTo>
                <a:lnTo>
                  <a:pt x="0" y="5034992"/>
                </a:lnTo>
                <a:lnTo>
                  <a:pt x="913536" y="4169618"/>
                </a:lnTo>
                <a:lnTo>
                  <a:pt x="949044" y="3332161"/>
                </a:lnTo>
                <a:lnTo>
                  <a:pt x="1797600" y="3332161"/>
                </a:lnTo>
                <a:lnTo>
                  <a:pt x="2374438" y="2785734"/>
                </a:lnTo>
                <a:close/>
              </a:path>
            </a:pathLst>
          </a:custGeom>
          <a:solidFill>
            <a:srgbClr val="F4EF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231A3-B709-9A99-4804-F177354F19E8}"/>
              </a:ext>
            </a:extLst>
          </p:cNvPr>
          <p:cNvSpPr txBox="1"/>
          <p:nvPr/>
        </p:nvSpPr>
        <p:spPr>
          <a:xfrm>
            <a:off x="4357991" y="290857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ristina" panose="03060402040406080204" pitchFamily="66" charset="0"/>
              </a:rPr>
              <a:t>In the name of god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95DCC-C6D2-1B56-DA66-21A6B30A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331417" y="6352494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37BC6D5-A35A-EC38-0B96-B281AD5DFCAB}"/>
              </a:ext>
            </a:extLst>
          </p:cNvPr>
          <p:cNvCxnSpPr>
            <a:cxnSpLocks/>
          </p:cNvCxnSpPr>
          <p:nvPr/>
        </p:nvCxnSpPr>
        <p:spPr>
          <a:xfrm>
            <a:off x="8721488" y="443172"/>
            <a:ext cx="0" cy="22509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9CF3B9-B177-4814-7181-63691FFCFD0E}"/>
              </a:ext>
            </a:extLst>
          </p:cNvPr>
          <p:cNvCxnSpPr>
            <a:cxnSpLocks/>
          </p:cNvCxnSpPr>
          <p:nvPr/>
        </p:nvCxnSpPr>
        <p:spPr>
          <a:xfrm flipV="1">
            <a:off x="4889410" y="434080"/>
            <a:ext cx="7101840" cy="18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DADE1C-ED70-6B5A-379A-999860070415}"/>
              </a:ext>
            </a:extLst>
          </p:cNvPr>
          <p:cNvCxnSpPr>
            <a:cxnSpLocks/>
          </p:cNvCxnSpPr>
          <p:nvPr/>
        </p:nvCxnSpPr>
        <p:spPr>
          <a:xfrm>
            <a:off x="8703975" y="3902125"/>
            <a:ext cx="0" cy="19213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3CE52B-8F17-564A-630C-3430764CCBFD}"/>
              </a:ext>
            </a:extLst>
          </p:cNvPr>
          <p:cNvCxnSpPr>
            <a:cxnSpLocks/>
          </p:cNvCxnSpPr>
          <p:nvPr/>
        </p:nvCxnSpPr>
        <p:spPr>
          <a:xfrm flipV="1">
            <a:off x="5430520" y="3870769"/>
            <a:ext cx="6583666" cy="257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AE3E9DD-CEC8-E0A2-8C60-556206122B7C}"/>
              </a:ext>
            </a:extLst>
          </p:cNvPr>
          <p:cNvSpPr txBox="1"/>
          <p:nvPr/>
        </p:nvSpPr>
        <p:spPr>
          <a:xfrm>
            <a:off x="5297413" y="553083"/>
            <a:ext cx="32624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/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Tool Used: </a:t>
            </a:r>
          </a:p>
          <a:p>
            <a:pPr marL="0" marR="0"/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Ages and Stages Questionnaires-3 (ASQ-3), age-appropriate questionnaire for all participants</a:t>
            </a:r>
            <a:endParaRPr lang="fa-I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000" b="1" dirty="0"/>
              <a:t>Importance of Screening</a:t>
            </a:r>
            <a:r>
              <a:rPr lang="en-US" sz="1000" dirty="0"/>
              <a:t>: Crucial for optimal development and early delay detection</a:t>
            </a:r>
          </a:p>
          <a:p>
            <a:r>
              <a:rPr lang="en-US" sz="1000" b="1" dirty="0"/>
              <a:t>Standard Tool Features</a:t>
            </a:r>
            <a:r>
              <a:rPr lang="en-US" sz="10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Cost-effective, simple, accurate, valid, reliable, culturally appropriate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Easy to administer, quick to use</a:t>
            </a:r>
            <a:endParaRPr lang="fa-IR" sz="1000" dirty="0"/>
          </a:p>
          <a:p>
            <a:pPr lvl="1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8B094B-5FCB-C601-38F7-8C361BCDCE3D}"/>
              </a:ext>
            </a:extLst>
          </p:cNvPr>
          <p:cNvSpPr txBox="1">
            <a:spLocks/>
          </p:cNvSpPr>
          <p:nvPr/>
        </p:nvSpPr>
        <p:spPr>
          <a:xfrm>
            <a:off x="5051541" y="313335"/>
            <a:ext cx="19372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000" b="1" dirty="0">
                <a:latin typeface="Shabnam" panose="020B0603030804020204" pitchFamily="34" charset="-78"/>
                <a:cs typeface="2  Titr" panose="00000700000000000000" pitchFamily="2" charset="-78"/>
              </a:rPr>
              <a:t> </a:t>
            </a:r>
            <a:endParaRPr lang="en-US" sz="2000" b="1" dirty="0">
              <a:latin typeface="Shabnam" panose="020B0603030804020204" pitchFamily="34" charset="-78"/>
              <a:cs typeface="2  Titr" panose="00000700000000000000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62FF24D-D2E1-62C6-E6E8-96C283F88F1E}"/>
              </a:ext>
            </a:extLst>
          </p:cNvPr>
          <p:cNvSpPr/>
          <p:nvPr/>
        </p:nvSpPr>
        <p:spPr>
          <a:xfrm>
            <a:off x="-2571750" y="-891784"/>
            <a:ext cx="17497425" cy="8596782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15C0C-FB3B-AD09-5502-C750369FCAE3}"/>
              </a:ext>
            </a:extLst>
          </p:cNvPr>
          <p:cNvSpPr txBox="1"/>
          <p:nvPr/>
        </p:nvSpPr>
        <p:spPr>
          <a:xfrm>
            <a:off x="7398822" y="3016261"/>
            <a:ext cx="284055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Developmental Assessment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D8409-729D-86D6-68A8-5551C024BDB0}"/>
              </a:ext>
            </a:extLst>
          </p:cNvPr>
          <p:cNvSpPr txBox="1"/>
          <p:nvPr/>
        </p:nvSpPr>
        <p:spPr>
          <a:xfrm>
            <a:off x="9225579" y="179052"/>
            <a:ext cx="31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757C4-2CA7-66F0-86FE-A2FCC9B5CEF8}"/>
              </a:ext>
            </a:extLst>
          </p:cNvPr>
          <p:cNvSpPr txBox="1"/>
          <p:nvPr/>
        </p:nvSpPr>
        <p:spPr>
          <a:xfrm>
            <a:off x="5430520" y="4048468"/>
            <a:ext cx="3290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Scoring Process: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Parent responses: Yes (10 points), Sometimes (5 points), Not Yet (0 points)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 score: Sum of 5 domains (maximum 300)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7A31A6-D7F7-09FB-9E0F-DDF6AE2A80F3}"/>
              </a:ext>
            </a:extLst>
          </p:cNvPr>
          <p:cNvSpPr txBox="1"/>
          <p:nvPr/>
        </p:nvSpPr>
        <p:spPr>
          <a:xfrm>
            <a:off x="8796658" y="4012972"/>
            <a:ext cx="31183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Interpretation: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Compare to cutoff points on scoring sheet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White area: Typical development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Gray zone: Refer for additional testing and close monitoring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region: 2 SD below age-appropriate mean → Suggests potential developmental delay susceptibility</a:t>
            </a:r>
          </a:p>
          <a:p>
            <a:pPr marR="0" lvl="0"/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DA37B-5FF9-2525-B548-513C3440523D}"/>
              </a:ext>
            </a:extLst>
          </p:cNvPr>
          <p:cNvSpPr txBox="1"/>
          <p:nvPr/>
        </p:nvSpPr>
        <p:spPr>
          <a:xfrm>
            <a:off x="8097520" y="575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1E64C-ED4B-1F04-09DC-7FDA8D592138}"/>
              </a:ext>
            </a:extLst>
          </p:cNvPr>
          <p:cNvSpPr txBox="1"/>
          <p:nvPr/>
        </p:nvSpPr>
        <p:spPr>
          <a:xfrm>
            <a:off x="8819098" y="629906"/>
            <a:ext cx="310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Questionnaire Structure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items total; 6 items per domain across 5 areas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Domains: Communication, gross motor, fine motor, problem-solving, personal-social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D839C-74D1-5219-F288-DA702426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0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775986" y="-160760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C1644-8050-DF00-9DE9-8E9DB8A9EFDD}"/>
              </a:ext>
            </a:extLst>
          </p:cNvPr>
          <p:cNvSpPr txBox="1"/>
          <p:nvPr/>
        </p:nvSpPr>
        <p:spPr>
          <a:xfrm>
            <a:off x="6819977" y="517741"/>
            <a:ext cx="333945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Anthropometric Measurements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0CB07F-3536-BCCD-11E7-2E40BCF563BF}"/>
              </a:ext>
            </a:extLst>
          </p:cNvPr>
          <p:cNvSpPr txBox="1"/>
          <p:nvPr/>
        </p:nvSpPr>
        <p:spPr>
          <a:xfrm>
            <a:off x="6147484" y="1611041"/>
            <a:ext cx="4846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Measurements Taken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Child's weight, length, and height 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Age-Specific Calculations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children &lt;2 years: Weight-for-length ratio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children &gt;2 years: Body Mass Index (BMI) using formula: BMI = weight / (length)²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Interpretation: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Plot each measurement on the latest Egyptian Z-score growth curves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B59440-8011-D64B-2286-771DA234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572635" y="-9243106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Google Shape;925;p47">
            <a:extLst>
              <a:ext uri="{FF2B5EF4-FFF2-40B4-BE49-F238E27FC236}">
                <a16:creationId xmlns:a16="http://schemas.microsoft.com/office/drawing/2014/main" id="{19029F0A-6051-2618-3486-06CB67E966B7}"/>
              </a:ext>
            </a:extLst>
          </p:cNvPr>
          <p:cNvSpPr/>
          <p:nvPr/>
        </p:nvSpPr>
        <p:spPr>
          <a:xfrm>
            <a:off x="7209704" y="1755377"/>
            <a:ext cx="783000" cy="783000"/>
          </a:xfrm>
          <a:prstGeom prst="flowChartConnector">
            <a:avLst/>
          </a:prstGeom>
          <a:solidFill>
            <a:schemeClr val="bg1">
              <a:lumMod val="50000"/>
              <a:alpha val="77000"/>
            </a:schemeClr>
          </a:solidFill>
          <a:ln>
            <a:solidFill>
              <a:srgbClr val="FFF2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" name="Google Shape;926;p47">
            <a:extLst>
              <a:ext uri="{FF2B5EF4-FFF2-40B4-BE49-F238E27FC236}">
                <a16:creationId xmlns:a16="http://schemas.microsoft.com/office/drawing/2014/main" id="{FC98B7B3-BF00-0CDC-E747-A84FA22A51AC}"/>
              </a:ext>
            </a:extLst>
          </p:cNvPr>
          <p:cNvSpPr/>
          <p:nvPr/>
        </p:nvSpPr>
        <p:spPr>
          <a:xfrm>
            <a:off x="8940739" y="1755378"/>
            <a:ext cx="783000" cy="783000"/>
          </a:xfrm>
          <a:prstGeom prst="flowChartConnector">
            <a:avLst/>
          </a:prstGeom>
          <a:solidFill>
            <a:schemeClr val="bg1">
              <a:lumMod val="65000"/>
              <a:alpha val="77000"/>
            </a:schemeClr>
          </a:solidFill>
          <a:ln>
            <a:solidFill>
              <a:srgbClr val="FFF2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31" name="Google Shape;927;p47">
            <a:extLst>
              <a:ext uri="{FF2B5EF4-FFF2-40B4-BE49-F238E27FC236}">
                <a16:creationId xmlns:a16="http://schemas.microsoft.com/office/drawing/2014/main" id="{97C8E30B-EB27-B613-8136-90D588491E95}"/>
              </a:ext>
            </a:extLst>
          </p:cNvPr>
          <p:cNvSpPr/>
          <p:nvPr/>
        </p:nvSpPr>
        <p:spPr>
          <a:xfrm>
            <a:off x="7209704" y="3647175"/>
            <a:ext cx="783000" cy="783000"/>
          </a:xfrm>
          <a:prstGeom prst="flowChartConnector">
            <a:avLst/>
          </a:prstGeom>
          <a:solidFill>
            <a:schemeClr val="bg1">
              <a:lumMod val="75000"/>
              <a:alpha val="77000"/>
            </a:schemeClr>
          </a:solidFill>
          <a:ln>
            <a:solidFill>
              <a:srgbClr val="FFF2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1" name="Google Shape;928;p47">
            <a:extLst>
              <a:ext uri="{FF2B5EF4-FFF2-40B4-BE49-F238E27FC236}">
                <a16:creationId xmlns:a16="http://schemas.microsoft.com/office/drawing/2014/main" id="{67EF8D7B-32A8-3B24-E773-A4FD85959DB4}"/>
              </a:ext>
            </a:extLst>
          </p:cNvPr>
          <p:cNvSpPr/>
          <p:nvPr/>
        </p:nvSpPr>
        <p:spPr>
          <a:xfrm>
            <a:off x="9029916" y="3642170"/>
            <a:ext cx="783000" cy="783000"/>
          </a:xfrm>
          <a:prstGeom prst="flowChartConnector">
            <a:avLst/>
          </a:prstGeom>
          <a:solidFill>
            <a:schemeClr val="bg1">
              <a:lumMod val="85000"/>
              <a:alpha val="77000"/>
            </a:schemeClr>
          </a:solidFill>
          <a:ln>
            <a:solidFill>
              <a:srgbClr val="FFF2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53" name="Google Shape;937;p47">
            <a:extLst>
              <a:ext uri="{FF2B5EF4-FFF2-40B4-BE49-F238E27FC236}">
                <a16:creationId xmlns:a16="http://schemas.microsoft.com/office/drawing/2014/main" id="{E06463C2-F188-E686-0A74-7B18C50FDB07}"/>
              </a:ext>
            </a:extLst>
          </p:cNvPr>
          <p:cNvCxnSpPr>
            <a:stCxn id="27" idx="6"/>
            <a:endCxn id="29" idx="2"/>
          </p:cNvCxnSpPr>
          <p:nvPr/>
        </p:nvCxnSpPr>
        <p:spPr>
          <a:xfrm>
            <a:off x="7992704" y="2146877"/>
            <a:ext cx="948035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938;p47">
            <a:extLst>
              <a:ext uri="{FF2B5EF4-FFF2-40B4-BE49-F238E27FC236}">
                <a16:creationId xmlns:a16="http://schemas.microsoft.com/office/drawing/2014/main" id="{2E20BAD6-D8DA-0064-00E8-5C6C4F6DC7F7}"/>
              </a:ext>
            </a:extLst>
          </p:cNvPr>
          <p:cNvCxnSpPr>
            <a:cxnSpLocks/>
            <a:stCxn id="29" idx="4"/>
            <a:endCxn id="31" idx="0"/>
          </p:cNvCxnSpPr>
          <p:nvPr/>
        </p:nvCxnSpPr>
        <p:spPr>
          <a:xfrm rot="5400000">
            <a:off x="7912324" y="2227259"/>
            <a:ext cx="1108797" cy="173103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0B671F7-5BF0-3815-837C-080C4654D2FB}"/>
              </a:ext>
            </a:extLst>
          </p:cNvPr>
          <p:cNvSpPr/>
          <p:nvPr/>
        </p:nvSpPr>
        <p:spPr>
          <a:xfrm>
            <a:off x="9669561" y="3783266"/>
            <a:ext cx="2553949" cy="27743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Inflammation Control: 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Ferritin as positive acute-phase protein; complicates ID diagnosis with concurrent inflammation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Exclusion: Children with CRP &gt;5 mg/L classified as positive and excluded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A7822A-C4E6-8CFA-716D-29F5D43A69D1}"/>
              </a:ext>
            </a:extLst>
          </p:cNvPr>
          <p:cNvSpPr txBox="1"/>
          <p:nvPr/>
        </p:nvSpPr>
        <p:spPr>
          <a:xfrm>
            <a:off x="4898178" y="1565097"/>
            <a:ext cx="22744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Blood Collection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mL from each participant, divided into 2 tubes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A62567-4E32-F639-BB18-FFA898E9E975}"/>
              </a:ext>
            </a:extLst>
          </p:cNvPr>
          <p:cNvSpPr txBox="1"/>
          <p:nvPr/>
        </p:nvSpPr>
        <p:spPr>
          <a:xfrm>
            <a:off x="9812916" y="1664035"/>
            <a:ext cx="2470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CBC (Complete Blood Count):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mL in EDTA tube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Hemoglobin reference range: 12–15 g/dL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84AC00-8603-6F53-4B38-0915BB687819}"/>
              </a:ext>
            </a:extLst>
          </p:cNvPr>
          <p:cNvSpPr txBox="1"/>
          <p:nvPr/>
        </p:nvSpPr>
        <p:spPr>
          <a:xfrm>
            <a:off x="4982297" y="4420164"/>
            <a:ext cx="2830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Serum Ferritin and CRP (C-Reactive Protein):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mL in plain tubes; allowed to clot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Serum isolated via centrifugation (10 min at 2000 × g)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Ferritin reference range: 30–400 µg/L </a:t>
            </a:r>
            <a:endParaRPr lang="fa-IR" sz="1400" b="1" dirty="0">
              <a:solidFill>
                <a:schemeClr val="tx1">
                  <a:lumMod val="85000"/>
                  <a:lumOff val="15000"/>
                </a:schemeClr>
              </a:solidFill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72A8E4E-B837-FC91-EEEE-4B712845C87D}"/>
              </a:ext>
            </a:extLst>
          </p:cNvPr>
          <p:cNvSpPr/>
          <p:nvPr/>
        </p:nvSpPr>
        <p:spPr>
          <a:xfrm>
            <a:off x="6772274" y="280492"/>
            <a:ext cx="3727823" cy="84514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E722A90B-9609-72DC-6D1C-B2A44F127364}"/>
              </a:ext>
            </a:extLst>
          </p:cNvPr>
          <p:cNvSpPr txBox="1">
            <a:spLocks/>
          </p:cNvSpPr>
          <p:nvPr/>
        </p:nvSpPr>
        <p:spPr>
          <a:xfrm>
            <a:off x="7217807" y="531959"/>
            <a:ext cx="4934884" cy="593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Laboratory Investigations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F96057-04BB-9CBB-B7A8-B4464014AF77}"/>
              </a:ext>
            </a:extLst>
          </p:cNvPr>
          <p:cNvCxnSpPr>
            <a:stCxn id="31" idx="6"/>
            <a:endCxn id="41" idx="2"/>
          </p:cNvCxnSpPr>
          <p:nvPr/>
        </p:nvCxnSpPr>
        <p:spPr>
          <a:xfrm flipV="1">
            <a:off x="7992704" y="4033670"/>
            <a:ext cx="1037212" cy="500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231372-9881-8376-5A2C-FC7E00FBCD40}"/>
              </a:ext>
            </a:extLst>
          </p:cNvPr>
          <p:cNvSpPr txBox="1"/>
          <p:nvPr/>
        </p:nvSpPr>
        <p:spPr>
          <a:xfrm>
            <a:off x="7463860" y="1949559"/>
            <a:ext cx="2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6C7D70-994F-EA50-58C1-F6D1C5C3AC30}"/>
              </a:ext>
            </a:extLst>
          </p:cNvPr>
          <p:cNvSpPr txBox="1"/>
          <p:nvPr/>
        </p:nvSpPr>
        <p:spPr>
          <a:xfrm>
            <a:off x="7469180" y="3876178"/>
            <a:ext cx="2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3356F0-C33B-7CED-F169-F3B6D05AC135}"/>
              </a:ext>
            </a:extLst>
          </p:cNvPr>
          <p:cNvSpPr txBox="1"/>
          <p:nvPr/>
        </p:nvSpPr>
        <p:spPr>
          <a:xfrm>
            <a:off x="9303522" y="3898502"/>
            <a:ext cx="2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FCC615-CDAE-4A66-B709-5DA8CF316B8C}"/>
              </a:ext>
            </a:extLst>
          </p:cNvPr>
          <p:cNvSpPr txBox="1"/>
          <p:nvPr/>
        </p:nvSpPr>
        <p:spPr>
          <a:xfrm>
            <a:off x="9188293" y="1970915"/>
            <a:ext cx="2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C2193-DBBC-AFF0-82D6-99FEE14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682621" y="-11897406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B984A-E44D-F345-C6D5-69BC57037EF1}"/>
              </a:ext>
            </a:extLst>
          </p:cNvPr>
          <p:cNvSpPr/>
          <p:nvPr/>
        </p:nvSpPr>
        <p:spPr>
          <a:xfrm>
            <a:off x="5338128" y="953748"/>
            <a:ext cx="6482805" cy="5585806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71FC3541-89CE-F82D-A2CC-880B0D9A2D3B}"/>
              </a:ext>
            </a:extLst>
          </p:cNvPr>
          <p:cNvSpPr txBox="1">
            <a:spLocks/>
          </p:cNvSpPr>
          <p:nvPr/>
        </p:nvSpPr>
        <p:spPr>
          <a:xfrm>
            <a:off x="5354877" y="143683"/>
            <a:ext cx="6482805" cy="6270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3EF8B-B5B2-64D1-5FAB-8BC8856AECD0}"/>
              </a:ext>
            </a:extLst>
          </p:cNvPr>
          <p:cNvSpPr txBox="1"/>
          <p:nvPr/>
        </p:nvSpPr>
        <p:spPr>
          <a:xfrm>
            <a:off x="6799365" y="215627"/>
            <a:ext cx="710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Groups and Intervention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D5487-D8A4-93C0-8A2B-790233AFB803}"/>
              </a:ext>
            </a:extLst>
          </p:cNvPr>
          <p:cNvSpPr txBox="1"/>
          <p:nvPr/>
        </p:nvSpPr>
        <p:spPr>
          <a:xfrm>
            <a:off x="5404292" y="917627"/>
            <a:ext cx="62124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Group Definitions (WHO Criteria for &lt;5 years): 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Iron Sufficient: Hb &gt;11 g/dL + ferritin &gt;12 µg/L (n=185; control group)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IDA: Hb &lt;11 g/dL + serum ferritin &lt;12 µg/L (n=146; all received LI)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NAID: Normal Hb + ferritin &lt;12 µg/L </a:t>
            </a:r>
            <a:r>
              <a:rPr lang="fa-IR" sz="1400" dirty="0"/>
              <a:t>)</a:t>
            </a:r>
            <a:r>
              <a:rPr lang="en-US" sz="1400" dirty="0"/>
              <a:t>n=102)(randomized 1:1 to placebo n=51 or interventional LI n=51)</a:t>
            </a:r>
          </a:p>
          <a:p>
            <a:pPr lvl="0"/>
            <a:r>
              <a:rPr lang="ar-SA" sz="1400" dirty="0"/>
              <a:t> </a:t>
            </a:r>
            <a:r>
              <a:rPr lang="en-US" sz="1400" b="1" dirty="0"/>
              <a:t>Blinding &amp; Anonymity: </a:t>
            </a:r>
            <a:endParaRPr lang="en-US" sz="1400" dirty="0"/>
          </a:p>
          <a:p>
            <a:pPr marL="342900" lvl="0" indent="-342900">
              <a:buFont typeface="+mj-lt"/>
              <a:buAutoNum type="alphaLcParenR"/>
            </a:pPr>
            <a:r>
              <a:rPr lang="en-US" sz="1400" dirty="0"/>
              <a:t>Unique personal codes assigned at baseline; confidential via impartial monitoring board until analysis complete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1400" dirty="0"/>
              <a:t>Double-blind: Participants, families, and outcome assessors unaware of allocation until database unlock </a:t>
            </a:r>
          </a:p>
          <a:p>
            <a:r>
              <a:rPr lang="en-US" sz="1400" b="1" dirty="0"/>
              <a:t>Preparation:</a:t>
            </a:r>
            <a:r>
              <a:rPr lang="en-US" sz="1400" dirty="0"/>
              <a:t> Independent pharmacist pre-labeled packs matching trial codes</a:t>
            </a:r>
          </a:p>
          <a:p>
            <a:r>
              <a:rPr lang="ar-SA" sz="1400" dirty="0"/>
              <a:t> </a:t>
            </a:r>
            <a:r>
              <a:rPr lang="en-US" sz="1400" b="1" dirty="0"/>
              <a:t>Intervention Details: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LI Groups (NAID interventional + IDA): sachets (19.2 mg elemental iron pyrophosphate)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Dosage: 1x/day, 6 days/week; reconstitute in 19.2 mL water → 1 mg/mL suspension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Individualized: 1.4 mg/kg/day, adjusted monthly by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Placebo (NAID): Identical sachet (taste, color, volume) without active ingredients </a:t>
            </a:r>
          </a:p>
          <a:p>
            <a:r>
              <a:rPr lang="en-US" sz="1400" b="1" dirty="0"/>
              <a:t>Supervision &amp; Monitoring: </a:t>
            </a:r>
            <a:endParaRPr lang="en-US" sz="1400" dirty="0"/>
          </a:p>
          <a:p>
            <a:pPr lvl="0"/>
            <a:r>
              <a:rPr lang="en-US" sz="1400" dirty="0"/>
              <a:t>Trained field worker per nursery directly supervises consumption and records compliance </a:t>
            </a:r>
          </a:p>
          <a:p>
            <a:pPr lvl="0"/>
            <a:r>
              <a:rPr lang="en-US" sz="1400" dirty="0"/>
              <a:t>Adverse Effects: Questionnaire to parents on expected iron therapy side effects </a:t>
            </a:r>
          </a:p>
          <a:p>
            <a:pPr lvl="0"/>
            <a:r>
              <a:rPr lang="en-US" sz="1400" dirty="0"/>
              <a:t>Compliance Calculation: Proportion of medicated days out of maximum 105 days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E28BDB-0106-0956-AE96-1E474B115136}"/>
              </a:ext>
            </a:extLst>
          </p:cNvPr>
          <p:cNvSpPr/>
          <p:nvPr/>
        </p:nvSpPr>
        <p:spPr>
          <a:xfrm>
            <a:off x="5338128" y="143684"/>
            <a:ext cx="6499554" cy="599282"/>
          </a:xfrm>
          <a:prstGeom prst="roundRect">
            <a:avLst>
              <a:gd name="adj" fmla="val 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E5831-D61D-3062-042F-990CAB2B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0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749881" y="-11856723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B984A-E44D-F345-C6D5-69BC57037EF1}"/>
              </a:ext>
            </a:extLst>
          </p:cNvPr>
          <p:cNvSpPr/>
          <p:nvPr/>
        </p:nvSpPr>
        <p:spPr>
          <a:xfrm>
            <a:off x="5305093" y="757474"/>
            <a:ext cx="6540917" cy="2383848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71FC3541-89CE-F82D-A2CC-880B0D9A2D3B}"/>
              </a:ext>
            </a:extLst>
          </p:cNvPr>
          <p:cNvSpPr txBox="1">
            <a:spLocks/>
          </p:cNvSpPr>
          <p:nvPr/>
        </p:nvSpPr>
        <p:spPr>
          <a:xfrm>
            <a:off x="5338128" y="49604"/>
            <a:ext cx="6482805" cy="6270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3EF8B-B5B2-64D1-5FAB-8BC8856AECD0}"/>
              </a:ext>
            </a:extLst>
          </p:cNvPr>
          <p:cNvSpPr txBox="1"/>
          <p:nvPr/>
        </p:nvSpPr>
        <p:spPr>
          <a:xfrm>
            <a:off x="6849209" y="125581"/>
            <a:ext cx="710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Groups and Intervention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D5487-D8A4-93C0-8A2B-790233AFB803}"/>
              </a:ext>
            </a:extLst>
          </p:cNvPr>
          <p:cNvSpPr txBox="1"/>
          <p:nvPr/>
        </p:nvSpPr>
        <p:spPr>
          <a:xfrm>
            <a:off x="5404292" y="917627"/>
            <a:ext cx="62124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Completion Rate</a:t>
            </a:r>
            <a:r>
              <a:rPr lang="en-US" sz="1600" dirty="0"/>
              <a:t>: 403 children completed the 4-month study; 30 dropouts </a:t>
            </a:r>
          </a:p>
          <a:p>
            <a:r>
              <a:rPr lang="en-US" sz="1600" b="1" dirty="0"/>
              <a:t>Effect Evaluation</a:t>
            </a:r>
            <a:r>
              <a:rPr lang="en-US" sz="1600" dirty="0"/>
              <a:t>:</a:t>
            </a:r>
          </a:p>
          <a:p>
            <a:pPr lvl="0"/>
            <a:r>
              <a:rPr lang="en-US" sz="1600" dirty="0"/>
              <a:t>Intra-group: Mean difference from baseline for lab, developmental (ASQ-3), and growth outcomes</a:t>
            </a:r>
          </a:p>
          <a:p>
            <a:pPr lvl="0"/>
            <a:r>
              <a:rPr lang="en-US" sz="1600" dirty="0"/>
              <a:t>Inter-group: Pre- vs. post-intervention differences to assess if early NAID treatment &gt; IDA treatment</a:t>
            </a:r>
          </a:p>
          <a:p>
            <a:r>
              <a:rPr lang="ar-SA" sz="1600" dirty="0"/>
              <a:t> </a:t>
            </a:r>
            <a:r>
              <a:rPr lang="en-US" sz="1600" b="1" dirty="0"/>
              <a:t>Focus:</a:t>
            </a:r>
            <a:r>
              <a:rPr lang="en-US" sz="1600" dirty="0"/>
              <a:t> Quantitative impact of liposomal iron (LI) on outcomes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E28BDB-0106-0956-AE96-1E474B115136}"/>
              </a:ext>
            </a:extLst>
          </p:cNvPr>
          <p:cNvSpPr/>
          <p:nvPr/>
        </p:nvSpPr>
        <p:spPr>
          <a:xfrm>
            <a:off x="5338128" y="51889"/>
            <a:ext cx="6499554" cy="599282"/>
          </a:xfrm>
          <a:prstGeom prst="roundRect">
            <a:avLst>
              <a:gd name="adj" fmla="val 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592;p24">
            <a:extLst>
              <a:ext uri="{FF2B5EF4-FFF2-40B4-BE49-F238E27FC236}">
                <a16:creationId xmlns:a16="http://schemas.microsoft.com/office/drawing/2014/main" id="{7766EC92-BE01-257D-5266-87D38FF16B3F}"/>
              </a:ext>
            </a:extLst>
          </p:cNvPr>
          <p:cNvSpPr/>
          <p:nvPr/>
        </p:nvSpPr>
        <p:spPr>
          <a:xfrm>
            <a:off x="10011839" y="-1817145"/>
            <a:ext cx="680703" cy="583988"/>
          </a:xfrm>
          <a:custGeom>
            <a:avLst/>
            <a:gdLst/>
            <a:ahLst/>
            <a:cxnLst/>
            <a:rect l="l" t="t" r="r" b="b"/>
            <a:pathLst>
              <a:path w="18778" h="16110" extrusionOk="0">
                <a:moveTo>
                  <a:pt x="10714" y="1"/>
                </a:moveTo>
                <a:cubicBezTo>
                  <a:pt x="8743" y="1"/>
                  <a:pt x="6736" y="731"/>
                  <a:pt x="5107" y="2360"/>
                </a:cubicBezTo>
                <a:cubicBezTo>
                  <a:pt x="0" y="7388"/>
                  <a:pt x="3614" y="16109"/>
                  <a:pt x="10764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7" y="1"/>
                  <a:pt x="10714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17" name="Google Shape;593;p24">
            <a:extLst>
              <a:ext uri="{FF2B5EF4-FFF2-40B4-BE49-F238E27FC236}">
                <a16:creationId xmlns:a16="http://schemas.microsoft.com/office/drawing/2014/main" id="{68A747CA-FBE9-CD51-1B8F-77494717F209}"/>
              </a:ext>
            </a:extLst>
          </p:cNvPr>
          <p:cNvSpPr/>
          <p:nvPr/>
        </p:nvSpPr>
        <p:spPr>
          <a:xfrm>
            <a:off x="9496328" y="-3534452"/>
            <a:ext cx="1811412" cy="2007924"/>
          </a:xfrm>
          <a:custGeom>
            <a:avLst/>
            <a:gdLst/>
            <a:ahLst/>
            <a:cxnLst/>
            <a:rect l="l" t="t" r="r" b="b"/>
            <a:pathLst>
              <a:path w="49970" h="55391" extrusionOk="0">
                <a:moveTo>
                  <a:pt x="0" y="1"/>
                </a:moveTo>
                <a:lnTo>
                  <a:pt x="0" y="55391"/>
                </a:lnTo>
                <a:lnTo>
                  <a:pt x="49969" y="55391"/>
                </a:lnTo>
                <a:lnTo>
                  <a:pt x="49969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شروع ثبت نام</a:t>
            </a:r>
          </a:p>
        </p:txBody>
      </p:sp>
      <p:sp>
        <p:nvSpPr>
          <p:cNvPr id="18" name="Google Shape;601;p24">
            <a:extLst>
              <a:ext uri="{FF2B5EF4-FFF2-40B4-BE49-F238E27FC236}">
                <a16:creationId xmlns:a16="http://schemas.microsoft.com/office/drawing/2014/main" id="{D07215E0-EFAC-2549-C01C-457F75A65C4E}"/>
              </a:ext>
            </a:extLst>
          </p:cNvPr>
          <p:cNvSpPr/>
          <p:nvPr/>
        </p:nvSpPr>
        <p:spPr>
          <a:xfrm>
            <a:off x="5850775" y="-1817146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715" y="1"/>
                </a:moveTo>
                <a:cubicBezTo>
                  <a:pt x="8744" y="1"/>
                  <a:pt x="6737" y="731"/>
                  <a:pt x="5108" y="2360"/>
                </a:cubicBezTo>
                <a:cubicBezTo>
                  <a:pt x="1" y="7467"/>
                  <a:pt x="3615" y="16109"/>
                  <a:pt x="10765" y="16109"/>
                </a:cubicBezTo>
                <a:cubicBezTo>
                  <a:pt x="15243" y="16109"/>
                  <a:pt x="18779" y="12495"/>
                  <a:pt x="18779" y="8017"/>
                </a:cubicBezTo>
                <a:cubicBezTo>
                  <a:pt x="18779" y="3183"/>
                  <a:pt x="14828" y="1"/>
                  <a:pt x="10715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19" name="Google Shape;602;p24">
            <a:extLst>
              <a:ext uri="{FF2B5EF4-FFF2-40B4-BE49-F238E27FC236}">
                <a16:creationId xmlns:a16="http://schemas.microsoft.com/office/drawing/2014/main" id="{EEB5ADC0-E5ED-CD0D-C270-685A420EC174}"/>
              </a:ext>
            </a:extLst>
          </p:cNvPr>
          <p:cNvSpPr/>
          <p:nvPr/>
        </p:nvSpPr>
        <p:spPr>
          <a:xfrm>
            <a:off x="5338128" y="-3534453"/>
            <a:ext cx="1808585" cy="2007924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انتخاب استان</a:t>
            </a:r>
          </a:p>
        </p:txBody>
      </p:sp>
      <p:sp>
        <p:nvSpPr>
          <p:cNvPr id="20" name="Google Shape;628;p24">
            <a:extLst>
              <a:ext uri="{FF2B5EF4-FFF2-40B4-BE49-F238E27FC236}">
                <a16:creationId xmlns:a16="http://schemas.microsoft.com/office/drawing/2014/main" id="{97869CB6-41DD-7CF6-1AF9-948C3FC78751}"/>
              </a:ext>
            </a:extLst>
          </p:cNvPr>
          <p:cNvSpPr/>
          <p:nvPr/>
        </p:nvSpPr>
        <p:spPr>
          <a:xfrm>
            <a:off x="7932720" y="-1817146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690" y="1"/>
                </a:moveTo>
                <a:cubicBezTo>
                  <a:pt x="8708" y="1"/>
                  <a:pt x="6683" y="731"/>
                  <a:pt x="5029" y="2360"/>
                </a:cubicBezTo>
                <a:cubicBezTo>
                  <a:pt x="1" y="7388"/>
                  <a:pt x="3536" y="16109"/>
                  <a:pt x="10765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690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21" name="Google Shape;629;p24">
            <a:extLst>
              <a:ext uri="{FF2B5EF4-FFF2-40B4-BE49-F238E27FC236}">
                <a16:creationId xmlns:a16="http://schemas.microsoft.com/office/drawing/2014/main" id="{A36A523B-107D-3F4E-1BBC-FEA0F60CA6A8}"/>
              </a:ext>
            </a:extLst>
          </p:cNvPr>
          <p:cNvSpPr/>
          <p:nvPr/>
        </p:nvSpPr>
        <p:spPr>
          <a:xfrm>
            <a:off x="7417246" y="-3534453"/>
            <a:ext cx="1808550" cy="2007924"/>
          </a:xfrm>
          <a:custGeom>
            <a:avLst/>
            <a:gdLst/>
            <a:ahLst/>
            <a:cxnLst/>
            <a:rect l="l" t="t" r="r" b="b"/>
            <a:pathLst>
              <a:path w="49891" h="55391" extrusionOk="0">
                <a:moveTo>
                  <a:pt x="0" y="1"/>
                </a:moveTo>
                <a:lnTo>
                  <a:pt x="0" y="55391"/>
                </a:lnTo>
                <a:lnTo>
                  <a:pt x="49890" y="55391"/>
                </a:lnTo>
                <a:lnTo>
                  <a:pt x="49890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میز خدمات الکترونیکی</a:t>
            </a:r>
          </a:p>
        </p:txBody>
      </p:sp>
      <p:sp>
        <p:nvSpPr>
          <p:cNvPr id="22" name="Google Shape;585;p24">
            <a:extLst>
              <a:ext uri="{FF2B5EF4-FFF2-40B4-BE49-F238E27FC236}">
                <a16:creationId xmlns:a16="http://schemas.microsoft.com/office/drawing/2014/main" id="{BAD7B72B-50C5-7720-2955-3609CD46D039}"/>
              </a:ext>
            </a:extLst>
          </p:cNvPr>
          <p:cNvSpPr/>
          <p:nvPr/>
        </p:nvSpPr>
        <p:spPr>
          <a:xfrm>
            <a:off x="6889121" y="-4315591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715" y="1"/>
                </a:moveTo>
                <a:cubicBezTo>
                  <a:pt x="8744" y="1"/>
                  <a:pt x="6736" y="731"/>
                  <a:pt x="5108" y="2360"/>
                </a:cubicBezTo>
                <a:cubicBezTo>
                  <a:pt x="1" y="7467"/>
                  <a:pt x="3615" y="16109"/>
                  <a:pt x="10765" y="16109"/>
                </a:cubicBezTo>
                <a:cubicBezTo>
                  <a:pt x="15243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715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23" name="Google Shape;586;p24">
            <a:extLst>
              <a:ext uri="{FF2B5EF4-FFF2-40B4-BE49-F238E27FC236}">
                <a16:creationId xmlns:a16="http://schemas.microsoft.com/office/drawing/2014/main" id="{1E515A54-5E1A-CE08-32DA-D50736B58744}"/>
              </a:ext>
            </a:extLst>
          </p:cNvPr>
          <p:cNvSpPr/>
          <p:nvPr/>
        </p:nvSpPr>
        <p:spPr>
          <a:xfrm>
            <a:off x="6376474" y="-6032898"/>
            <a:ext cx="1808585" cy="2007924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ورود به سایت</a:t>
            </a:r>
          </a:p>
          <a:p>
            <a:pPr algn="ctr" rtl="1"/>
            <a:r>
              <a:rPr lang="en-US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Prv.mosharekath.ir</a:t>
            </a:r>
            <a:endParaRPr lang="fa-IR" dirty="0">
              <a:latin typeface="Shabnam" panose="020B0603030804020204" pitchFamily="34" charset="-78"/>
              <a:ea typeface="Fira Sans"/>
              <a:cs typeface="2  Titr" panose="00000700000000000000" pitchFamily="2" charset="-78"/>
              <a:sym typeface="Fira Sans"/>
            </a:endParaRPr>
          </a:p>
        </p:txBody>
      </p:sp>
      <p:sp>
        <p:nvSpPr>
          <p:cNvPr id="24" name="Google Shape;587;p24">
            <a:extLst>
              <a:ext uri="{FF2B5EF4-FFF2-40B4-BE49-F238E27FC236}">
                <a16:creationId xmlns:a16="http://schemas.microsoft.com/office/drawing/2014/main" id="{3E3F0D74-4197-426A-543E-66E33106ABD6}"/>
              </a:ext>
            </a:extLst>
          </p:cNvPr>
          <p:cNvSpPr/>
          <p:nvPr/>
        </p:nvSpPr>
        <p:spPr>
          <a:xfrm>
            <a:off x="6410401" y="-6977647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3" y="0"/>
                </a:moveTo>
                <a:cubicBezTo>
                  <a:pt x="18390" y="0"/>
                  <a:pt x="14143" y="1549"/>
                  <a:pt x="10685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58" y="0"/>
                  <a:pt x="22553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1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25" name="Google Shape;616;p24">
            <a:extLst>
              <a:ext uri="{FF2B5EF4-FFF2-40B4-BE49-F238E27FC236}">
                <a16:creationId xmlns:a16="http://schemas.microsoft.com/office/drawing/2014/main" id="{B67C547B-F7D9-B7A6-903F-C8AECA19EFBD}"/>
              </a:ext>
            </a:extLst>
          </p:cNvPr>
          <p:cNvSpPr/>
          <p:nvPr/>
        </p:nvSpPr>
        <p:spPr>
          <a:xfrm>
            <a:off x="8971066" y="-4315592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690" y="1"/>
                </a:moveTo>
                <a:cubicBezTo>
                  <a:pt x="8708" y="1"/>
                  <a:pt x="6683" y="731"/>
                  <a:pt x="5029" y="2360"/>
                </a:cubicBezTo>
                <a:cubicBezTo>
                  <a:pt x="1" y="7388"/>
                  <a:pt x="3536" y="16109"/>
                  <a:pt x="10764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690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26" name="Google Shape;617;p24">
            <a:extLst>
              <a:ext uri="{FF2B5EF4-FFF2-40B4-BE49-F238E27FC236}">
                <a16:creationId xmlns:a16="http://schemas.microsoft.com/office/drawing/2014/main" id="{91AE0E0D-F475-91D0-BC6B-8FBBBC688100}"/>
              </a:ext>
            </a:extLst>
          </p:cNvPr>
          <p:cNvSpPr/>
          <p:nvPr/>
        </p:nvSpPr>
        <p:spPr>
          <a:xfrm>
            <a:off x="8455555" y="-6032899"/>
            <a:ext cx="1808586" cy="2007924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dirty="0">
                <a:latin typeface="Shabnam" panose="020B0603030804020204" pitchFamily="34" charset="-78"/>
                <a:ea typeface="Fira Sans"/>
                <a:cs typeface="2  Titr" panose="00000700000000000000" pitchFamily="2" charset="-78"/>
                <a:sym typeface="Fira Sans"/>
              </a:rPr>
              <a:t>انتخاب گزینه استان ها</a:t>
            </a:r>
          </a:p>
        </p:txBody>
      </p:sp>
      <p:sp>
        <p:nvSpPr>
          <p:cNvPr id="28" name="Google Shape;618;p24">
            <a:extLst>
              <a:ext uri="{FF2B5EF4-FFF2-40B4-BE49-F238E27FC236}">
                <a16:creationId xmlns:a16="http://schemas.microsoft.com/office/drawing/2014/main" id="{54F6FB6A-7397-9D07-987A-A945FF45AD09}"/>
              </a:ext>
            </a:extLst>
          </p:cNvPr>
          <p:cNvSpPr/>
          <p:nvPr/>
        </p:nvSpPr>
        <p:spPr>
          <a:xfrm>
            <a:off x="8538168" y="-6977647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4" y="0"/>
                </a:moveTo>
                <a:cubicBezTo>
                  <a:pt x="18390" y="0"/>
                  <a:pt x="14143" y="1549"/>
                  <a:pt x="10686" y="5007"/>
                </a:cubicBezTo>
                <a:cubicBezTo>
                  <a:pt x="0" y="15692"/>
                  <a:pt x="7543" y="33919"/>
                  <a:pt x="22706" y="33919"/>
                </a:cubicBezTo>
                <a:cubicBezTo>
                  <a:pt x="32056" y="33919"/>
                  <a:pt x="39598" y="26377"/>
                  <a:pt x="39598" y="17027"/>
                </a:cubicBezTo>
                <a:cubicBezTo>
                  <a:pt x="39598" y="6770"/>
                  <a:pt x="31258" y="0"/>
                  <a:pt x="2255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2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30" name="Google Shape;583;p24">
            <a:extLst>
              <a:ext uri="{FF2B5EF4-FFF2-40B4-BE49-F238E27FC236}">
                <a16:creationId xmlns:a16="http://schemas.microsoft.com/office/drawing/2014/main" id="{FDE14266-EDE7-E058-D254-21834AD62E92}"/>
              </a:ext>
            </a:extLst>
          </p:cNvPr>
          <p:cNvSpPr/>
          <p:nvPr/>
        </p:nvSpPr>
        <p:spPr>
          <a:xfrm>
            <a:off x="6829308" y="-7742147"/>
            <a:ext cx="2822497" cy="1070897"/>
          </a:xfrm>
          <a:custGeom>
            <a:avLst/>
            <a:gdLst/>
            <a:ahLst/>
            <a:cxnLst/>
            <a:rect l="l" t="t" r="r" b="b"/>
            <a:pathLst>
              <a:path w="77862" h="29542" fill="none" extrusionOk="0">
                <a:moveTo>
                  <a:pt x="1" y="0"/>
                </a:moveTo>
                <a:cubicBezTo>
                  <a:pt x="4872" y="17442"/>
                  <a:pt x="20743" y="29541"/>
                  <a:pt x="38892" y="29541"/>
                </a:cubicBezTo>
                <a:cubicBezTo>
                  <a:pt x="57041" y="29541"/>
                  <a:pt x="72990" y="17442"/>
                  <a:pt x="77861" y="0"/>
                </a:cubicBez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32" name="Google Shape;584;p24">
            <a:extLst>
              <a:ext uri="{FF2B5EF4-FFF2-40B4-BE49-F238E27FC236}">
                <a16:creationId xmlns:a16="http://schemas.microsoft.com/office/drawing/2014/main" id="{A0C6AA06-CE02-7F30-4636-7771BD7FD0F1}"/>
              </a:ext>
            </a:extLst>
          </p:cNvPr>
          <p:cNvSpPr/>
          <p:nvPr/>
        </p:nvSpPr>
        <p:spPr>
          <a:xfrm>
            <a:off x="5869115" y="-7377690"/>
            <a:ext cx="1077489" cy="3096209"/>
          </a:xfrm>
          <a:custGeom>
            <a:avLst/>
            <a:gdLst/>
            <a:ahLst/>
            <a:cxnLst/>
            <a:rect l="l" t="t" r="r" b="b"/>
            <a:pathLst>
              <a:path w="79669" h="54056" fill="none" extrusionOk="0">
                <a:moveTo>
                  <a:pt x="79668" y="1"/>
                </a:moveTo>
                <a:lnTo>
                  <a:pt x="1" y="32921"/>
                </a:lnTo>
                <a:lnTo>
                  <a:pt x="1" y="54055"/>
                </a:ln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2" name="Google Shape;588;p24">
            <a:extLst>
              <a:ext uri="{FF2B5EF4-FFF2-40B4-BE49-F238E27FC236}">
                <a16:creationId xmlns:a16="http://schemas.microsoft.com/office/drawing/2014/main" id="{7BB5FC56-57D9-DAE7-8D5F-1DAC333555D4}"/>
              </a:ext>
            </a:extLst>
          </p:cNvPr>
          <p:cNvSpPr/>
          <p:nvPr/>
        </p:nvSpPr>
        <p:spPr>
          <a:xfrm>
            <a:off x="6789433" y="-7551981"/>
            <a:ext cx="352676" cy="278908"/>
          </a:xfrm>
          <a:custGeom>
            <a:avLst/>
            <a:gdLst/>
            <a:ahLst/>
            <a:cxnLst/>
            <a:rect l="l" t="t" r="r" b="b"/>
            <a:pathLst>
              <a:path w="9729" h="7694" extrusionOk="0">
                <a:moveTo>
                  <a:pt x="4858" y="0"/>
                </a:moveTo>
                <a:cubicBezTo>
                  <a:pt x="4217" y="0"/>
                  <a:pt x="3573" y="158"/>
                  <a:pt x="2986" y="490"/>
                </a:cubicBezTo>
                <a:cubicBezTo>
                  <a:pt x="1" y="2218"/>
                  <a:pt x="551" y="6618"/>
                  <a:pt x="3851" y="7561"/>
                </a:cubicBezTo>
                <a:cubicBezTo>
                  <a:pt x="4195" y="7651"/>
                  <a:pt x="4533" y="7693"/>
                  <a:pt x="4861" y="7693"/>
                </a:cubicBezTo>
                <a:cubicBezTo>
                  <a:pt x="7676" y="7693"/>
                  <a:pt x="9728" y="4578"/>
                  <a:pt x="8250" y="1904"/>
                </a:cubicBezTo>
                <a:cubicBezTo>
                  <a:pt x="7508" y="683"/>
                  <a:pt x="6191" y="0"/>
                  <a:pt x="485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4" name="Google Shape;591;p24">
            <a:extLst>
              <a:ext uri="{FF2B5EF4-FFF2-40B4-BE49-F238E27FC236}">
                <a16:creationId xmlns:a16="http://schemas.microsoft.com/office/drawing/2014/main" id="{643E171D-94FB-568C-837E-5A3C7872F46E}"/>
              </a:ext>
            </a:extLst>
          </p:cNvPr>
          <p:cNvSpPr/>
          <p:nvPr/>
        </p:nvSpPr>
        <p:spPr>
          <a:xfrm>
            <a:off x="9512205" y="-7411802"/>
            <a:ext cx="1255992" cy="3096209"/>
          </a:xfrm>
          <a:custGeom>
            <a:avLst/>
            <a:gdLst/>
            <a:ahLst/>
            <a:cxnLst/>
            <a:rect l="l" t="t" r="r" b="b"/>
            <a:pathLst>
              <a:path w="79668" h="54056" fill="none" extrusionOk="0">
                <a:moveTo>
                  <a:pt x="0" y="1"/>
                </a:moveTo>
                <a:lnTo>
                  <a:pt x="79668" y="32921"/>
                </a:lnTo>
                <a:lnTo>
                  <a:pt x="79668" y="54055"/>
                </a:ln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5" name="Google Shape;595;p24">
            <a:extLst>
              <a:ext uri="{FF2B5EF4-FFF2-40B4-BE49-F238E27FC236}">
                <a16:creationId xmlns:a16="http://schemas.microsoft.com/office/drawing/2014/main" id="{DFA410DE-C9C2-46DD-4D22-6643CA0E7009}"/>
              </a:ext>
            </a:extLst>
          </p:cNvPr>
          <p:cNvSpPr/>
          <p:nvPr/>
        </p:nvSpPr>
        <p:spPr>
          <a:xfrm>
            <a:off x="9336465" y="-7551981"/>
            <a:ext cx="352351" cy="278908"/>
          </a:xfrm>
          <a:custGeom>
            <a:avLst/>
            <a:gdLst/>
            <a:ahLst/>
            <a:cxnLst/>
            <a:rect l="l" t="t" r="r" b="b"/>
            <a:pathLst>
              <a:path w="9720" h="7694" extrusionOk="0">
                <a:moveTo>
                  <a:pt x="4865" y="0"/>
                </a:moveTo>
                <a:cubicBezTo>
                  <a:pt x="3538" y="0"/>
                  <a:pt x="2238" y="683"/>
                  <a:pt x="1549" y="1904"/>
                </a:cubicBezTo>
                <a:cubicBezTo>
                  <a:pt x="0" y="4578"/>
                  <a:pt x="2045" y="7693"/>
                  <a:pt x="4859" y="7693"/>
                </a:cubicBezTo>
                <a:cubicBezTo>
                  <a:pt x="5187" y="7693"/>
                  <a:pt x="5525" y="7651"/>
                  <a:pt x="5870" y="7561"/>
                </a:cubicBezTo>
                <a:cubicBezTo>
                  <a:pt x="9170" y="6618"/>
                  <a:pt x="9720" y="2218"/>
                  <a:pt x="6734" y="490"/>
                </a:cubicBezTo>
                <a:cubicBezTo>
                  <a:pt x="6147" y="158"/>
                  <a:pt x="5503" y="0"/>
                  <a:pt x="486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6" name="Google Shape;600;p24">
            <a:extLst>
              <a:ext uri="{FF2B5EF4-FFF2-40B4-BE49-F238E27FC236}">
                <a16:creationId xmlns:a16="http://schemas.microsoft.com/office/drawing/2014/main" id="{AA30CD9B-520C-BB09-E36A-1106E244FB51}"/>
              </a:ext>
            </a:extLst>
          </p:cNvPr>
          <p:cNvSpPr/>
          <p:nvPr/>
        </p:nvSpPr>
        <p:spPr>
          <a:xfrm>
            <a:off x="8239105" y="-6531725"/>
            <a:ext cx="83935" cy="2007924"/>
          </a:xfrm>
          <a:custGeom>
            <a:avLst/>
            <a:gdLst/>
            <a:ahLst/>
            <a:cxnLst/>
            <a:rect l="l" t="t" r="r" b="b"/>
            <a:pathLst>
              <a:path w="1" h="29778" fill="none" extrusionOk="0">
                <a:moveTo>
                  <a:pt x="1" y="29777"/>
                </a:moveTo>
                <a:lnTo>
                  <a:pt x="1" y="0"/>
                </a:lnTo>
              </a:path>
            </a:pathLst>
          </a:custGeom>
          <a:noFill/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7" name="Google Shape;604;p24">
            <a:extLst>
              <a:ext uri="{FF2B5EF4-FFF2-40B4-BE49-F238E27FC236}">
                <a16:creationId xmlns:a16="http://schemas.microsoft.com/office/drawing/2014/main" id="{9932CE4B-C4DB-1E34-5F1D-E43DE7DEA2A7}"/>
              </a:ext>
            </a:extLst>
          </p:cNvPr>
          <p:cNvSpPr/>
          <p:nvPr/>
        </p:nvSpPr>
        <p:spPr>
          <a:xfrm>
            <a:off x="8099545" y="-6810850"/>
            <a:ext cx="279161" cy="279161"/>
          </a:xfrm>
          <a:custGeom>
            <a:avLst/>
            <a:gdLst/>
            <a:ahLst/>
            <a:cxnLst/>
            <a:rect l="l" t="t" r="r" b="b"/>
            <a:pathLst>
              <a:path w="7701" h="7701" extrusionOk="0">
                <a:moveTo>
                  <a:pt x="3851" y="1"/>
                </a:moveTo>
                <a:cubicBezTo>
                  <a:pt x="1729" y="1"/>
                  <a:pt x="1" y="1729"/>
                  <a:pt x="1" y="3850"/>
                </a:cubicBezTo>
                <a:cubicBezTo>
                  <a:pt x="1" y="5972"/>
                  <a:pt x="1729" y="7700"/>
                  <a:pt x="3851" y="7700"/>
                </a:cubicBezTo>
                <a:cubicBezTo>
                  <a:pt x="5972" y="7700"/>
                  <a:pt x="7701" y="5972"/>
                  <a:pt x="7701" y="3850"/>
                </a:cubicBezTo>
                <a:cubicBezTo>
                  <a:pt x="7701" y="1729"/>
                  <a:pt x="5972" y="1"/>
                  <a:pt x="3851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8" name="Google Shape;619;p24">
            <a:extLst>
              <a:ext uri="{FF2B5EF4-FFF2-40B4-BE49-F238E27FC236}">
                <a16:creationId xmlns:a16="http://schemas.microsoft.com/office/drawing/2014/main" id="{53041059-E351-DC35-16D2-559507D5AB43}"/>
              </a:ext>
            </a:extLst>
          </p:cNvPr>
          <p:cNvSpPr/>
          <p:nvPr/>
        </p:nvSpPr>
        <p:spPr>
          <a:xfrm>
            <a:off x="7326113" y="-7010007"/>
            <a:ext cx="354815" cy="278799"/>
          </a:xfrm>
          <a:custGeom>
            <a:avLst/>
            <a:gdLst/>
            <a:ahLst/>
            <a:cxnLst/>
            <a:rect l="l" t="t" r="r" b="b"/>
            <a:pathLst>
              <a:path w="9788" h="7691" extrusionOk="0">
                <a:moveTo>
                  <a:pt x="4862" y="1"/>
                </a:moveTo>
                <a:cubicBezTo>
                  <a:pt x="3552" y="1"/>
                  <a:pt x="2268" y="681"/>
                  <a:pt x="1538" y="1881"/>
                </a:cubicBezTo>
                <a:cubicBezTo>
                  <a:pt x="0" y="4537"/>
                  <a:pt x="2007" y="7690"/>
                  <a:pt x="4792" y="7690"/>
                </a:cubicBezTo>
                <a:cubicBezTo>
                  <a:pt x="5137" y="7690"/>
                  <a:pt x="5495" y="7642"/>
                  <a:pt x="5859" y="7537"/>
                </a:cubicBezTo>
                <a:cubicBezTo>
                  <a:pt x="9159" y="6673"/>
                  <a:pt x="9787" y="2273"/>
                  <a:pt x="6802" y="545"/>
                </a:cubicBezTo>
                <a:cubicBezTo>
                  <a:pt x="6194" y="175"/>
                  <a:pt x="5525" y="1"/>
                  <a:pt x="4862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49" name="Google Shape;631;p24">
            <a:extLst>
              <a:ext uri="{FF2B5EF4-FFF2-40B4-BE49-F238E27FC236}">
                <a16:creationId xmlns:a16="http://schemas.microsoft.com/office/drawing/2014/main" id="{4170B9A7-C0F0-499D-5E92-F8CDDE9D60B7}"/>
              </a:ext>
            </a:extLst>
          </p:cNvPr>
          <p:cNvSpPr/>
          <p:nvPr/>
        </p:nvSpPr>
        <p:spPr>
          <a:xfrm>
            <a:off x="8797320" y="-7010007"/>
            <a:ext cx="354851" cy="278799"/>
          </a:xfrm>
          <a:custGeom>
            <a:avLst/>
            <a:gdLst/>
            <a:ahLst/>
            <a:cxnLst/>
            <a:rect l="l" t="t" r="r" b="b"/>
            <a:pathLst>
              <a:path w="9789" h="7691" extrusionOk="0">
                <a:moveTo>
                  <a:pt x="4927" y="1"/>
                </a:moveTo>
                <a:cubicBezTo>
                  <a:pt x="4264" y="1"/>
                  <a:pt x="3594" y="175"/>
                  <a:pt x="2987" y="545"/>
                </a:cubicBezTo>
                <a:cubicBezTo>
                  <a:pt x="1" y="2273"/>
                  <a:pt x="629" y="6673"/>
                  <a:pt x="3929" y="7537"/>
                </a:cubicBezTo>
                <a:cubicBezTo>
                  <a:pt x="4294" y="7642"/>
                  <a:pt x="4651" y="7690"/>
                  <a:pt x="4997" y="7690"/>
                </a:cubicBezTo>
                <a:cubicBezTo>
                  <a:pt x="7782" y="7690"/>
                  <a:pt x="9788" y="4537"/>
                  <a:pt x="8251" y="1881"/>
                </a:cubicBezTo>
                <a:cubicBezTo>
                  <a:pt x="7520" y="681"/>
                  <a:pt x="6236" y="1"/>
                  <a:pt x="492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50" name="Google Shape;594;p24">
            <a:extLst>
              <a:ext uri="{FF2B5EF4-FFF2-40B4-BE49-F238E27FC236}">
                <a16:creationId xmlns:a16="http://schemas.microsoft.com/office/drawing/2014/main" id="{C0D8CCFD-F2B7-1D7F-870B-3D681223E6DA}"/>
              </a:ext>
            </a:extLst>
          </p:cNvPr>
          <p:cNvSpPr/>
          <p:nvPr/>
        </p:nvSpPr>
        <p:spPr>
          <a:xfrm>
            <a:off x="9581768" y="-4479200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494" y="0"/>
                </a:moveTo>
                <a:cubicBezTo>
                  <a:pt x="18320" y="0"/>
                  <a:pt x="14064" y="1549"/>
                  <a:pt x="10607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22" y="0"/>
                  <a:pt x="2249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5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52" name="Google Shape;603;p24">
            <a:extLst>
              <a:ext uri="{FF2B5EF4-FFF2-40B4-BE49-F238E27FC236}">
                <a16:creationId xmlns:a16="http://schemas.microsoft.com/office/drawing/2014/main" id="{C3687B9B-A570-7F8F-BD75-0F6EC45D49AD}"/>
              </a:ext>
            </a:extLst>
          </p:cNvPr>
          <p:cNvSpPr/>
          <p:nvPr/>
        </p:nvSpPr>
        <p:spPr>
          <a:xfrm>
            <a:off x="5420741" y="-4479201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19" y="0"/>
                </a:moveTo>
                <a:cubicBezTo>
                  <a:pt x="18355" y="0"/>
                  <a:pt x="14117" y="1549"/>
                  <a:pt x="10685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22" y="0"/>
                  <a:pt x="22519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3 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59" name="Google Shape;630;p24">
            <a:extLst>
              <a:ext uri="{FF2B5EF4-FFF2-40B4-BE49-F238E27FC236}">
                <a16:creationId xmlns:a16="http://schemas.microsoft.com/office/drawing/2014/main" id="{7AE812F2-7E8C-2292-2878-F584AEA534FF}"/>
              </a:ext>
            </a:extLst>
          </p:cNvPr>
          <p:cNvSpPr/>
          <p:nvPr/>
        </p:nvSpPr>
        <p:spPr>
          <a:xfrm>
            <a:off x="7499823" y="-4479201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4" y="0"/>
                </a:moveTo>
                <a:cubicBezTo>
                  <a:pt x="18390" y="0"/>
                  <a:pt x="14143" y="1549"/>
                  <a:pt x="10686" y="5007"/>
                </a:cubicBezTo>
                <a:cubicBezTo>
                  <a:pt x="1" y="15692"/>
                  <a:pt x="7543" y="33919"/>
                  <a:pt x="22707" y="33919"/>
                </a:cubicBezTo>
                <a:cubicBezTo>
                  <a:pt x="32056" y="33919"/>
                  <a:pt x="39599" y="26377"/>
                  <a:pt x="39599" y="17027"/>
                </a:cubicBezTo>
                <a:cubicBezTo>
                  <a:pt x="39599" y="6770"/>
                  <a:pt x="31258" y="0"/>
                  <a:pt x="2255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4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CBDC8-946B-6A6D-C1F3-2B39E364D41E}"/>
              </a:ext>
            </a:extLst>
          </p:cNvPr>
          <p:cNvSpPr/>
          <p:nvPr/>
        </p:nvSpPr>
        <p:spPr>
          <a:xfrm>
            <a:off x="5338128" y="3863585"/>
            <a:ext cx="6540917" cy="2308324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4836BA2-8F7C-633E-5A62-99BCC4EAFA33}"/>
              </a:ext>
            </a:extLst>
          </p:cNvPr>
          <p:cNvSpPr txBox="1">
            <a:spLocks/>
          </p:cNvSpPr>
          <p:nvPr/>
        </p:nvSpPr>
        <p:spPr>
          <a:xfrm>
            <a:off x="5321608" y="3170661"/>
            <a:ext cx="6573953" cy="6270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Sample Size Calculation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E24F95-0A08-A026-3D12-7610C638EFD9}"/>
              </a:ext>
            </a:extLst>
          </p:cNvPr>
          <p:cNvSpPr/>
          <p:nvPr/>
        </p:nvSpPr>
        <p:spPr>
          <a:xfrm>
            <a:off x="5358808" y="3183965"/>
            <a:ext cx="6499554" cy="599282"/>
          </a:xfrm>
          <a:prstGeom prst="roundRect">
            <a:avLst>
              <a:gd name="adj" fmla="val 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E3F0B2-A9C2-6FD1-3EFE-01682C2AD513}"/>
              </a:ext>
            </a:extLst>
          </p:cNvPr>
          <p:cNvSpPr txBox="1"/>
          <p:nvPr/>
        </p:nvSpPr>
        <p:spPr>
          <a:xfrm>
            <a:off x="5527040" y="4133696"/>
            <a:ext cx="60896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Software: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SPSS, based on prior studies on iron therapy efficacy and developmental score changes (baseline to 4 months) </a:t>
            </a:r>
          </a:p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Parameters: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95% confidence level; 80% statistical power</a:t>
            </a:r>
          </a:p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Minimum Required: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 children per group </a:t>
            </a:r>
          </a:p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Adjustment: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Targeted 51 per comparative group (accounting for 10% dropout rate)</a:t>
            </a:r>
          </a:p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834A8A9-36A4-0A0F-2065-78F2A96F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129025" y="-14515913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995C7E-D0C2-9388-1D4C-871CC910E293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825E31-8532-799D-3C01-72020B924F1E}"/>
              </a:ext>
            </a:extLst>
          </p:cNvPr>
          <p:cNvSpPr/>
          <p:nvPr/>
        </p:nvSpPr>
        <p:spPr>
          <a:xfrm>
            <a:off x="1662119" y="263086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D51753-D7BB-A3B7-848E-18D7CEE74959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0977EC-A056-11F2-E061-D4D5EB5823FA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89C834-E64E-E012-CEAC-C6AEAE5C5C17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25EDE9-1113-2C92-A7A7-3139B7084E6C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EAB956-307B-42DE-559A-BA3292F2CB85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Google Shape;592;p24">
            <a:extLst>
              <a:ext uri="{FF2B5EF4-FFF2-40B4-BE49-F238E27FC236}">
                <a16:creationId xmlns:a16="http://schemas.microsoft.com/office/drawing/2014/main" id="{F4602C9E-8EA7-3CE6-C8A9-BDD89B232DB0}"/>
              </a:ext>
            </a:extLst>
          </p:cNvPr>
          <p:cNvSpPr/>
          <p:nvPr/>
        </p:nvSpPr>
        <p:spPr>
          <a:xfrm>
            <a:off x="10134542" y="6320153"/>
            <a:ext cx="680703" cy="583988"/>
          </a:xfrm>
          <a:custGeom>
            <a:avLst/>
            <a:gdLst/>
            <a:ahLst/>
            <a:cxnLst/>
            <a:rect l="l" t="t" r="r" b="b"/>
            <a:pathLst>
              <a:path w="18778" h="16110" extrusionOk="0">
                <a:moveTo>
                  <a:pt x="10714" y="1"/>
                </a:moveTo>
                <a:cubicBezTo>
                  <a:pt x="8743" y="1"/>
                  <a:pt x="6736" y="731"/>
                  <a:pt x="5107" y="2360"/>
                </a:cubicBezTo>
                <a:cubicBezTo>
                  <a:pt x="0" y="7388"/>
                  <a:pt x="3614" y="16109"/>
                  <a:pt x="10764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7" y="1"/>
                  <a:pt x="10714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55" name="Google Shape;593;p24">
            <a:extLst>
              <a:ext uri="{FF2B5EF4-FFF2-40B4-BE49-F238E27FC236}">
                <a16:creationId xmlns:a16="http://schemas.microsoft.com/office/drawing/2014/main" id="{9C7F259F-1D12-72A0-40C7-3FC3EA8112BF}"/>
              </a:ext>
            </a:extLst>
          </p:cNvPr>
          <p:cNvSpPr/>
          <p:nvPr/>
        </p:nvSpPr>
        <p:spPr>
          <a:xfrm>
            <a:off x="9569188" y="4609295"/>
            <a:ext cx="1811412" cy="1984416"/>
          </a:xfrm>
          <a:custGeom>
            <a:avLst/>
            <a:gdLst/>
            <a:ahLst/>
            <a:cxnLst/>
            <a:rect l="l" t="t" r="r" b="b"/>
            <a:pathLst>
              <a:path w="49970" h="55391" extrusionOk="0">
                <a:moveTo>
                  <a:pt x="0" y="1"/>
                </a:moveTo>
                <a:lnTo>
                  <a:pt x="0" y="55391"/>
                </a:lnTo>
                <a:lnTo>
                  <a:pt x="49969" y="55391"/>
                </a:lnTo>
                <a:lnTo>
                  <a:pt x="49969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/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 Tests: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Significance between stages: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McNemar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test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Correlation (ferritin changes vs. development scores): Spearman coefficient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Contingency tables: Fisher Exact test</a:t>
            </a:r>
          </a:p>
          <a:p>
            <a:pPr marL="0" marR="0"/>
            <a:r>
              <a:rPr lang="ar-S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Significance Threshold: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P-value ≤ 0.05</a:t>
            </a:r>
          </a:p>
        </p:txBody>
      </p:sp>
      <p:sp>
        <p:nvSpPr>
          <p:cNvPr id="57" name="Google Shape;601;p24">
            <a:extLst>
              <a:ext uri="{FF2B5EF4-FFF2-40B4-BE49-F238E27FC236}">
                <a16:creationId xmlns:a16="http://schemas.microsoft.com/office/drawing/2014/main" id="{8530956F-CB8F-8DDD-1AAD-06265B9943ED}"/>
              </a:ext>
            </a:extLst>
          </p:cNvPr>
          <p:cNvSpPr/>
          <p:nvPr/>
        </p:nvSpPr>
        <p:spPr>
          <a:xfrm>
            <a:off x="5923682" y="6348890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715" y="1"/>
                </a:moveTo>
                <a:cubicBezTo>
                  <a:pt x="8744" y="1"/>
                  <a:pt x="6737" y="731"/>
                  <a:pt x="5108" y="2360"/>
                </a:cubicBezTo>
                <a:cubicBezTo>
                  <a:pt x="1" y="7467"/>
                  <a:pt x="3615" y="16109"/>
                  <a:pt x="10765" y="16109"/>
                </a:cubicBezTo>
                <a:cubicBezTo>
                  <a:pt x="15243" y="16109"/>
                  <a:pt x="18779" y="12495"/>
                  <a:pt x="18779" y="8017"/>
                </a:cubicBezTo>
                <a:cubicBezTo>
                  <a:pt x="18779" y="3183"/>
                  <a:pt x="14828" y="1"/>
                  <a:pt x="10715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58" name="Google Shape;602;p24">
            <a:extLst>
              <a:ext uri="{FF2B5EF4-FFF2-40B4-BE49-F238E27FC236}">
                <a16:creationId xmlns:a16="http://schemas.microsoft.com/office/drawing/2014/main" id="{11AEE4C4-BC5A-2411-1DD0-6C384893FBA1}"/>
              </a:ext>
            </a:extLst>
          </p:cNvPr>
          <p:cNvSpPr/>
          <p:nvPr/>
        </p:nvSpPr>
        <p:spPr>
          <a:xfrm>
            <a:off x="5420539" y="4600953"/>
            <a:ext cx="1808585" cy="1992755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/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Comparisons: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Categorical variables: Chi-square test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Chi-square correction (&gt;20% cells with expected count &lt;5): Monte Carlo correction </a:t>
            </a:r>
          </a:p>
        </p:txBody>
      </p:sp>
      <p:sp>
        <p:nvSpPr>
          <p:cNvPr id="60" name="Google Shape;628;p24">
            <a:extLst>
              <a:ext uri="{FF2B5EF4-FFF2-40B4-BE49-F238E27FC236}">
                <a16:creationId xmlns:a16="http://schemas.microsoft.com/office/drawing/2014/main" id="{C7F18633-2E13-94A0-F957-D84285185208}"/>
              </a:ext>
            </a:extLst>
          </p:cNvPr>
          <p:cNvSpPr/>
          <p:nvPr/>
        </p:nvSpPr>
        <p:spPr>
          <a:xfrm>
            <a:off x="7976006" y="6348890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690" y="1"/>
                </a:moveTo>
                <a:cubicBezTo>
                  <a:pt x="8708" y="1"/>
                  <a:pt x="6683" y="731"/>
                  <a:pt x="5029" y="2360"/>
                </a:cubicBezTo>
                <a:cubicBezTo>
                  <a:pt x="1" y="7388"/>
                  <a:pt x="3536" y="16109"/>
                  <a:pt x="10765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690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61" name="Google Shape;629;p24">
            <a:extLst>
              <a:ext uri="{FF2B5EF4-FFF2-40B4-BE49-F238E27FC236}">
                <a16:creationId xmlns:a16="http://schemas.microsoft.com/office/drawing/2014/main" id="{D51F0BF7-C60D-1248-6ABC-97E3130E0225}"/>
              </a:ext>
            </a:extLst>
          </p:cNvPr>
          <p:cNvSpPr/>
          <p:nvPr/>
        </p:nvSpPr>
        <p:spPr>
          <a:xfrm>
            <a:off x="7484529" y="4609295"/>
            <a:ext cx="1808550" cy="1992755"/>
          </a:xfrm>
          <a:custGeom>
            <a:avLst/>
            <a:gdLst/>
            <a:ahLst/>
            <a:cxnLst/>
            <a:rect l="l" t="t" r="r" b="b"/>
            <a:pathLst>
              <a:path w="49891" h="55391" extrusionOk="0">
                <a:moveTo>
                  <a:pt x="0" y="1"/>
                </a:moveTo>
                <a:lnTo>
                  <a:pt x="0" y="55391"/>
                </a:lnTo>
                <a:lnTo>
                  <a:pt x="49890" y="55391"/>
                </a:lnTo>
                <a:lnTo>
                  <a:pt x="49890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/>
            <a:r>
              <a:rPr lang="en-U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Comparisons (Pre- vs. Post):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 quantitative: Paired t-test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Abnormal quantitative: Mann-Whitney test</a:t>
            </a:r>
          </a:p>
          <a:p>
            <a:pPr marL="0" marR="0"/>
            <a:r>
              <a:rPr lang="en-U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Multi-Group Comparisons (Abnormal Quantitative):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Kruskal-Wallis test (for &gt;2 groups)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Post-hoc pairwise: Dunn’s multiple comparisons test</a:t>
            </a:r>
          </a:p>
        </p:txBody>
      </p:sp>
      <p:sp>
        <p:nvSpPr>
          <p:cNvPr id="63" name="Google Shape;585;p24">
            <a:extLst>
              <a:ext uri="{FF2B5EF4-FFF2-40B4-BE49-F238E27FC236}">
                <a16:creationId xmlns:a16="http://schemas.microsoft.com/office/drawing/2014/main" id="{7370DA3F-1BE9-379B-A16B-F927F3448AC6}"/>
              </a:ext>
            </a:extLst>
          </p:cNvPr>
          <p:cNvSpPr/>
          <p:nvPr/>
        </p:nvSpPr>
        <p:spPr>
          <a:xfrm>
            <a:off x="6966392" y="3682506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715" y="1"/>
                </a:moveTo>
                <a:cubicBezTo>
                  <a:pt x="8744" y="1"/>
                  <a:pt x="6736" y="731"/>
                  <a:pt x="5108" y="2360"/>
                </a:cubicBezTo>
                <a:cubicBezTo>
                  <a:pt x="1" y="7467"/>
                  <a:pt x="3615" y="16109"/>
                  <a:pt x="10765" y="16109"/>
                </a:cubicBezTo>
                <a:cubicBezTo>
                  <a:pt x="15243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715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64" name="Google Shape;586;p24">
            <a:extLst>
              <a:ext uri="{FF2B5EF4-FFF2-40B4-BE49-F238E27FC236}">
                <a16:creationId xmlns:a16="http://schemas.microsoft.com/office/drawing/2014/main" id="{8A200D72-B00D-F423-B15C-5EAD37C6345D}"/>
              </a:ext>
            </a:extLst>
          </p:cNvPr>
          <p:cNvSpPr/>
          <p:nvPr/>
        </p:nvSpPr>
        <p:spPr>
          <a:xfrm>
            <a:off x="6319466" y="1947242"/>
            <a:ext cx="1953829" cy="1927165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/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Software: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IBM SPSS package version 20.0 (Armonk, NY: IBM Corp)</a:t>
            </a:r>
          </a:p>
          <a:p>
            <a:pPr marL="0" marR="0"/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Qualitative Data Description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Numbers and percentages </a:t>
            </a:r>
          </a:p>
          <a:p>
            <a:pPr marL="0" marR="0"/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Normality Test: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Kolmogorov-Smirnov test</a:t>
            </a:r>
          </a:p>
        </p:txBody>
      </p:sp>
      <p:sp>
        <p:nvSpPr>
          <p:cNvPr id="65" name="Google Shape;587;p24">
            <a:extLst>
              <a:ext uri="{FF2B5EF4-FFF2-40B4-BE49-F238E27FC236}">
                <a16:creationId xmlns:a16="http://schemas.microsoft.com/office/drawing/2014/main" id="{DA331488-75E5-33F3-F60A-A6F9268B5628}"/>
              </a:ext>
            </a:extLst>
          </p:cNvPr>
          <p:cNvSpPr/>
          <p:nvPr/>
        </p:nvSpPr>
        <p:spPr>
          <a:xfrm>
            <a:off x="6487672" y="1020450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3" y="0"/>
                </a:moveTo>
                <a:cubicBezTo>
                  <a:pt x="18390" y="0"/>
                  <a:pt x="14143" y="1549"/>
                  <a:pt x="10685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58" y="0"/>
                  <a:pt x="22553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1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66" name="Google Shape;616;p24">
            <a:extLst>
              <a:ext uri="{FF2B5EF4-FFF2-40B4-BE49-F238E27FC236}">
                <a16:creationId xmlns:a16="http://schemas.microsoft.com/office/drawing/2014/main" id="{B3DB786C-6DDD-4AA3-FB68-38F3B6AC4B68}"/>
              </a:ext>
            </a:extLst>
          </p:cNvPr>
          <p:cNvSpPr/>
          <p:nvPr/>
        </p:nvSpPr>
        <p:spPr>
          <a:xfrm>
            <a:off x="9048337" y="3682505"/>
            <a:ext cx="680739" cy="583988"/>
          </a:xfrm>
          <a:custGeom>
            <a:avLst/>
            <a:gdLst/>
            <a:ahLst/>
            <a:cxnLst/>
            <a:rect l="l" t="t" r="r" b="b"/>
            <a:pathLst>
              <a:path w="18779" h="16110" extrusionOk="0">
                <a:moveTo>
                  <a:pt x="10690" y="1"/>
                </a:moveTo>
                <a:cubicBezTo>
                  <a:pt x="8708" y="1"/>
                  <a:pt x="6683" y="731"/>
                  <a:pt x="5029" y="2360"/>
                </a:cubicBezTo>
                <a:cubicBezTo>
                  <a:pt x="1" y="7388"/>
                  <a:pt x="3536" y="16109"/>
                  <a:pt x="10764" y="16109"/>
                </a:cubicBezTo>
                <a:cubicBezTo>
                  <a:pt x="15164" y="16109"/>
                  <a:pt x="18778" y="12495"/>
                  <a:pt x="18778" y="8017"/>
                </a:cubicBezTo>
                <a:cubicBezTo>
                  <a:pt x="18778" y="3183"/>
                  <a:pt x="14828" y="1"/>
                  <a:pt x="10690" y="1"/>
                </a:cubicBezTo>
                <a:close/>
              </a:path>
            </a:pathLst>
          </a:custGeom>
          <a:solidFill>
            <a:srgbClr val="FFE4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67" name="Google Shape;617;p24">
            <a:extLst>
              <a:ext uri="{FF2B5EF4-FFF2-40B4-BE49-F238E27FC236}">
                <a16:creationId xmlns:a16="http://schemas.microsoft.com/office/drawing/2014/main" id="{F1342F4D-5270-539C-8D62-D93DF6217A9C}"/>
              </a:ext>
            </a:extLst>
          </p:cNvPr>
          <p:cNvSpPr/>
          <p:nvPr/>
        </p:nvSpPr>
        <p:spPr>
          <a:xfrm>
            <a:off x="8576052" y="1947241"/>
            <a:ext cx="1924046" cy="1955221"/>
          </a:xfrm>
          <a:custGeom>
            <a:avLst/>
            <a:gdLst/>
            <a:ahLst/>
            <a:cxnLst/>
            <a:rect l="l" t="t" r="r" b="b"/>
            <a:pathLst>
              <a:path w="49892" h="55391" extrusionOk="0">
                <a:moveTo>
                  <a:pt x="1" y="1"/>
                </a:moveTo>
                <a:lnTo>
                  <a:pt x="1" y="55391"/>
                </a:lnTo>
                <a:lnTo>
                  <a:pt x="49891" y="55391"/>
                </a:lnTo>
                <a:lnTo>
                  <a:pt x="49891" y="1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/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 Data Description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 distribution: Mean ± standard deviation (SD)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Abnormal distribution: Median and interquartile range (IQR) </a:t>
            </a:r>
          </a:p>
        </p:txBody>
      </p:sp>
      <p:sp>
        <p:nvSpPr>
          <p:cNvPr id="68" name="Google Shape;618;p24">
            <a:extLst>
              <a:ext uri="{FF2B5EF4-FFF2-40B4-BE49-F238E27FC236}">
                <a16:creationId xmlns:a16="http://schemas.microsoft.com/office/drawing/2014/main" id="{F7B8150B-A1CB-E4BE-6841-4FB334148ECF}"/>
              </a:ext>
            </a:extLst>
          </p:cNvPr>
          <p:cNvSpPr/>
          <p:nvPr/>
        </p:nvSpPr>
        <p:spPr>
          <a:xfrm>
            <a:off x="8615439" y="1020450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4" y="0"/>
                </a:moveTo>
                <a:cubicBezTo>
                  <a:pt x="18390" y="0"/>
                  <a:pt x="14143" y="1549"/>
                  <a:pt x="10686" y="5007"/>
                </a:cubicBezTo>
                <a:cubicBezTo>
                  <a:pt x="0" y="15692"/>
                  <a:pt x="7543" y="33919"/>
                  <a:pt x="22706" y="33919"/>
                </a:cubicBezTo>
                <a:cubicBezTo>
                  <a:pt x="32056" y="33919"/>
                  <a:pt x="39598" y="26377"/>
                  <a:pt x="39598" y="17027"/>
                </a:cubicBezTo>
                <a:cubicBezTo>
                  <a:pt x="39598" y="6770"/>
                  <a:pt x="31258" y="0"/>
                  <a:pt x="2255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2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69" name="Google Shape;583;p24">
            <a:extLst>
              <a:ext uri="{FF2B5EF4-FFF2-40B4-BE49-F238E27FC236}">
                <a16:creationId xmlns:a16="http://schemas.microsoft.com/office/drawing/2014/main" id="{3A8BD86B-C6B9-4FE2-F5BB-EA6687E2E3DB}"/>
              </a:ext>
            </a:extLst>
          </p:cNvPr>
          <p:cNvSpPr/>
          <p:nvPr/>
        </p:nvSpPr>
        <p:spPr>
          <a:xfrm>
            <a:off x="6906579" y="255950"/>
            <a:ext cx="2822497" cy="1070897"/>
          </a:xfrm>
          <a:custGeom>
            <a:avLst/>
            <a:gdLst/>
            <a:ahLst/>
            <a:cxnLst/>
            <a:rect l="l" t="t" r="r" b="b"/>
            <a:pathLst>
              <a:path w="77862" h="29542" fill="none" extrusionOk="0">
                <a:moveTo>
                  <a:pt x="1" y="0"/>
                </a:moveTo>
                <a:cubicBezTo>
                  <a:pt x="4872" y="17442"/>
                  <a:pt x="20743" y="29541"/>
                  <a:pt x="38892" y="29541"/>
                </a:cubicBezTo>
                <a:cubicBezTo>
                  <a:pt x="57041" y="29541"/>
                  <a:pt x="72990" y="17442"/>
                  <a:pt x="77861" y="0"/>
                </a:cubicBez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0" name="Google Shape;584;p24">
            <a:extLst>
              <a:ext uri="{FF2B5EF4-FFF2-40B4-BE49-F238E27FC236}">
                <a16:creationId xmlns:a16="http://schemas.microsoft.com/office/drawing/2014/main" id="{545C983D-C056-843A-1C72-EC552B41C420}"/>
              </a:ext>
            </a:extLst>
          </p:cNvPr>
          <p:cNvSpPr/>
          <p:nvPr/>
        </p:nvSpPr>
        <p:spPr>
          <a:xfrm>
            <a:off x="5946386" y="620407"/>
            <a:ext cx="1077489" cy="3096209"/>
          </a:xfrm>
          <a:custGeom>
            <a:avLst/>
            <a:gdLst/>
            <a:ahLst/>
            <a:cxnLst/>
            <a:rect l="l" t="t" r="r" b="b"/>
            <a:pathLst>
              <a:path w="79669" h="54056" fill="none" extrusionOk="0">
                <a:moveTo>
                  <a:pt x="79668" y="1"/>
                </a:moveTo>
                <a:lnTo>
                  <a:pt x="1" y="32921"/>
                </a:lnTo>
                <a:lnTo>
                  <a:pt x="1" y="54055"/>
                </a:ln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1" name="Google Shape;588;p24">
            <a:extLst>
              <a:ext uri="{FF2B5EF4-FFF2-40B4-BE49-F238E27FC236}">
                <a16:creationId xmlns:a16="http://schemas.microsoft.com/office/drawing/2014/main" id="{53C97E39-B9A0-C380-231E-5E712375B9B0}"/>
              </a:ext>
            </a:extLst>
          </p:cNvPr>
          <p:cNvSpPr/>
          <p:nvPr/>
        </p:nvSpPr>
        <p:spPr>
          <a:xfrm>
            <a:off x="6866704" y="446116"/>
            <a:ext cx="352676" cy="278908"/>
          </a:xfrm>
          <a:custGeom>
            <a:avLst/>
            <a:gdLst/>
            <a:ahLst/>
            <a:cxnLst/>
            <a:rect l="l" t="t" r="r" b="b"/>
            <a:pathLst>
              <a:path w="9729" h="7694" extrusionOk="0">
                <a:moveTo>
                  <a:pt x="4858" y="0"/>
                </a:moveTo>
                <a:cubicBezTo>
                  <a:pt x="4217" y="0"/>
                  <a:pt x="3573" y="158"/>
                  <a:pt x="2986" y="490"/>
                </a:cubicBezTo>
                <a:cubicBezTo>
                  <a:pt x="1" y="2218"/>
                  <a:pt x="551" y="6618"/>
                  <a:pt x="3851" y="7561"/>
                </a:cubicBezTo>
                <a:cubicBezTo>
                  <a:pt x="4195" y="7651"/>
                  <a:pt x="4533" y="7693"/>
                  <a:pt x="4861" y="7693"/>
                </a:cubicBezTo>
                <a:cubicBezTo>
                  <a:pt x="7676" y="7693"/>
                  <a:pt x="9728" y="4578"/>
                  <a:pt x="8250" y="1904"/>
                </a:cubicBezTo>
                <a:cubicBezTo>
                  <a:pt x="7508" y="683"/>
                  <a:pt x="6191" y="0"/>
                  <a:pt x="485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2" name="Google Shape;591;p24">
            <a:extLst>
              <a:ext uri="{FF2B5EF4-FFF2-40B4-BE49-F238E27FC236}">
                <a16:creationId xmlns:a16="http://schemas.microsoft.com/office/drawing/2014/main" id="{FE898FE5-3F52-5FCE-96B3-855F2F48FA25}"/>
              </a:ext>
            </a:extLst>
          </p:cNvPr>
          <p:cNvSpPr/>
          <p:nvPr/>
        </p:nvSpPr>
        <p:spPr>
          <a:xfrm>
            <a:off x="9589476" y="586295"/>
            <a:ext cx="1255992" cy="3096209"/>
          </a:xfrm>
          <a:custGeom>
            <a:avLst/>
            <a:gdLst/>
            <a:ahLst/>
            <a:cxnLst/>
            <a:rect l="l" t="t" r="r" b="b"/>
            <a:pathLst>
              <a:path w="79668" h="54056" fill="none" extrusionOk="0">
                <a:moveTo>
                  <a:pt x="0" y="1"/>
                </a:moveTo>
                <a:lnTo>
                  <a:pt x="79668" y="32921"/>
                </a:lnTo>
                <a:lnTo>
                  <a:pt x="79668" y="54055"/>
                </a:lnTo>
              </a:path>
            </a:pathLst>
          </a:custGeom>
          <a:solidFill>
            <a:schemeClr val="bg1"/>
          </a:solidFill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3" name="Google Shape;595;p24">
            <a:extLst>
              <a:ext uri="{FF2B5EF4-FFF2-40B4-BE49-F238E27FC236}">
                <a16:creationId xmlns:a16="http://schemas.microsoft.com/office/drawing/2014/main" id="{E3C03A08-44FC-FED0-4FAE-C71B7CEB9319}"/>
              </a:ext>
            </a:extLst>
          </p:cNvPr>
          <p:cNvSpPr/>
          <p:nvPr/>
        </p:nvSpPr>
        <p:spPr>
          <a:xfrm>
            <a:off x="9413736" y="446116"/>
            <a:ext cx="352351" cy="278908"/>
          </a:xfrm>
          <a:custGeom>
            <a:avLst/>
            <a:gdLst/>
            <a:ahLst/>
            <a:cxnLst/>
            <a:rect l="l" t="t" r="r" b="b"/>
            <a:pathLst>
              <a:path w="9720" h="7694" extrusionOk="0">
                <a:moveTo>
                  <a:pt x="4865" y="0"/>
                </a:moveTo>
                <a:cubicBezTo>
                  <a:pt x="3538" y="0"/>
                  <a:pt x="2238" y="683"/>
                  <a:pt x="1549" y="1904"/>
                </a:cubicBezTo>
                <a:cubicBezTo>
                  <a:pt x="0" y="4578"/>
                  <a:pt x="2045" y="7693"/>
                  <a:pt x="4859" y="7693"/>
                </a:cubicBezTo>
                <a:cubicBezTo>
                  <a:pt x="5187" y="7693"/>
                  <a:pt x="5525" y="7651"/>
                  <a:pt x="5870" y="7561"/>
                </a:cubicBezTo>
                <a:cubicBezTo>
                  <a:pt x="9170" y="6618"/>
                  <a:pt x="9720" y="2218"/>
                  <a:pt x="6734" y="490"/>
                </a:cubicBezTo>
                <a:cubicBezTo>
                  <a:pt x="6147" y="158"/>
                  <a:pt x="5503" y="0"/>
                  <a:pt x="486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4" name="Google Shape;600;p24">
            <a:extLst>
              <a:ext uri="{FF2B5EF4-FFF2-40B4-BE49-F238E27FC236}">
                <a16:creationId xmlns:a16="http://schemas.microsoft.com/office/drawing/2014/main" id="{715FB00D-8BC6-3CDA-3D78-5599207719D5}"/>
              </a:ext>
            </a:extLst>
          </p:cNvPr>
          <p:cNvSpPr/>
          <p:nvPr/>
        </p:nvSpPr>
        <p:spPr>
          <a:xfrm>
            <a:off x="8316376" y="1466372"/>
            <a:ext cx="83935" cy="2007924"/>
          </a:xfrm>
          <a:custGeom>
            <a:avLst/>
            <a:gdLst/>
            <a:ahLst/>
            <a:cxnLst/>
            <a:rect l="l" t="t" r="r" b="b"/>
            <a:pathLst>
              <a:path w="1" h="29778" fill="none" extrusionOk="0">
                <a:moveTo>
                  <a:pt x="1" y="29777"/>
                </a:moveTo>
                <a:lnTo>
                  <a:pt x="1" y="0"/>
                </a:lnTo>
              </a:path>
            </a:pathLst>
          </a:custGeom>
          <a:noFill/>
          <a:ln w="25525" cap="flat" cmpd="sng">
            <a:solidFill>
              <a:srgbClr val="999999"/>
            </a:solidFill>
            <a:prstDash val="solid"/>
            <a:miter lim="7856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5" name="Google Shape;604;p24">
            <a:extLst>
              <a:ext uri="{FF2B5EF4-FFF2-40B4-BE49-F238E27FC236}">
                <a16:creationId xmlns:a16="http://schemas.microsoft.com/office/drawing/2014/main" id="{63F57FEF-ED08-6A6A-FCD5-4777B55EDEE0}"/>
              </a:ext>
            </a:extLst>
          </p:cNvPr>
          <p:cNvSpPr/>
          <p:nvPr/>
        </p:nvSpPr>
        <p:spPr>
          <a:xfrm>
            <a:off x="8176816" y="1187247"/>
            <a:ext cx="279161" cy="279161"/>
          </a:xfrm>
          <a:custGeom>
            <a:avLst/>
            <a:gdLst/>
            <a:ahLst/>
            <a:cxnLst/>
            <a:rect l="l" t="t" r="r" b="b"/>
            <a:pathLst>
              <a:path w="7701" h="7701" extrusionOk="0">
                <a:moveTo>
                  <a:pt x="3851" y="1"/>
                </a:moveTo>
                <a:cubicBezTo>
                  <a:pt x="1729" y="1"/>
                  <a:pt x="1" y="1729"/>
                  <a:pt x="1" y="3850"/>
                </a:cubicBezTo>
                <a:cubicBezTo>
                  <a:pt x="1" y="5972"/>
                  <a:pt x="1729" y="7700"/>
                  <a:pt x="3851" y="7700"/>
                </a:cubicBezTo>
                <a:cubicBezTo>
                  <a:pt x="5972" y="7700"/>
                  <a:pt x="7701" y="5972"/>
                  <a:pt x="7701" y="3850"/>
                </a:cubicBezTo>
                <a:cubicBezTo>
                  <a:pt x="7701" y="1729"/>
                  <a:pt x="5972" y="1"/>
                  <a:pt x="3851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7" name="Google Shape;619;p24">
            <a:extLst>
              <a:ext uri="{FF2B5EF4-FFF2-40B4-BE49-F238E27FC236}">
                <a16:creationId xmlns:a16="http://schemas.microsoft.com/office/drawing/2014/main" id="{289F7844-4681-51E3-2956-E5EC66B1F578}"/>
              </a:ext>
            </a:extLst>
          </p:cNvPr>
          <p:cNvSpPr/>
          <p:nvPr/>
        </p:nvSpPr>
        <p:spPr>
          <a:xfrm>
            <a:off x="7403384" y="988090"/>
            <a:ext cx="354815" cy="278799"/>
          </a:xfrm>
          <a:custGeom>
            <a:avLst/>
            <a:gdLst/>
            <a:ahLst/>
            <a:cxnLst/>
            <a:rect l="l" t="t" r="r" b="b"/>
            <a:pathLst>
              <a:path w="9788" h="7691" extrusionOk="0">
                <a:moveTo>
                  <a:pt x="4862" y="1"/>
                </a:moveTo>
                <a:cubicBezTo>
                  <a:pt x="3552" y="1"/>
                  <a:pt x="2268" y="681"/>
                  <a:pt x="1538" y="1881"/>
                </a:cubicBezTo>
                <a:cubicBezTo>
                  <a:pt x="0" y="4537"/>
                  <a:pt x="2007" y="7690"/>
                  <a:pt x="4792" y="7690"/>
                </a:cubicBezTo>
                <a:cubicBezTo>
                  <a:pt x="5137" y="7690"/>
                  <a:pt x="5495" y="7642"/>
                  <a:pt x="5859" y="7537"/>
                </a:cubicBezTo>
                <a:cubicBezTo>
                  <a:pt x="9159" y="6673"/>
                  <a:pt x="9787" y="2273"/>
                  <a:pt x="6802" y="545"/>
                </a:cubicBezTo>
                <a:cubicBezTo>
                  <a:pt x="6194" y="175"/>
                  <a:pt x="5525" y="1"/>
                  <a:pt x="4862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79" name="Google Shape;631;p24">
            <a:extLst>
              <a:ext uri="{FF2B5EF4-FFF2-40B4-BE49-F238E27FC236}">
                <a16:creationId xmlns:a16="http://schemas.microsoft.com/office/drawing/2014/main" id="{0BFB9673-343F-5EC3-EE73-C30C75FD0497}"/>
              </a:ext>
            </a:extLst>
          </p:cNvPr>
          <p:cNvSpPr/>
          <p:nvPr/>
        </p:nvSpPr>
        <p:spPr>
          <a:xfrm>
            <a:off x="8874591" y="988090"/>
            <a:ext cx="354851" cy="278799"/>
          </a:xfrm>
          <a:custGeom>
            <a:avLst/>
            <a:gdLst/>
            <a:ahLst/>
            <a:cxnLst/>
            <a:rect l="l" t="t" r="r" b="b"/>
            <a:pathLst>
              <a:path w="9789" h="7691" extrusionOk="0">
                <a:moveTo>
                  <a:pt x="4927" y="1"/>
                </a:moveTo>
                <a:cubicBezTo>
                  <a:pt x="4264" y="1"/>
                  <a:pt x="3594" y="175"/>
                  <a:pt x="2987" y="545"/>
                </a:cubicBezTo>
                <a:cubicBezTo>
                  <a:pt x="1" y="2273"/>
                  <a:pt x="629" y="6673"/>
                  <a:pt x="3929" y="7537"/>
                </a:cubicBezTo>
                <a:cubicBezTo>
                  <a:pt x="4294" y="7642"/>
                  <a:pt x="4651" y="7690"/>
                  <a:pt x="4997" y="7690"/>
                </a:cubicBezTo>
                <a:cubicBezTo>
                  <a:pt x="7782" y="7690"/>
                  <a:pt x="9788" y="4537"/>
                  <a:pt x="8251" y="1881"/>
                </a:cubicBezTo>
                <a:cubicBezTo>
                  <a:pt x="7520" y="681"/>
                  <a:pt x="6236" y="1"/>
                  <a:pt x="492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2  Titr" panose="00000700000000000000" pitchFamily="2" charset="-78"/>
            </a:endParaRPr>
          </a:p>
        </p:txBody>
      </p:sp>
      <p:sp>
        <p:nvSpPr>
          <p:cNvPr id="56" name="Google Shape;594;p24">
            <a:extLst>
              <a:ext uri="{FF2B5EF4-FFF2-40B4-BE49-F238E27FC236}">
                <a16:creationId xmlns:a16="http://schemas.microsoft.com/office/drawing/2014/main" id="{C35684C7-3542-F434-0EAF-648AF1C4502E}"/>
              </a:ext>
            </a:extLst>
          </p:cNvPr>
          <p:cNvSpPr/>
          <p:nvPr/>
        </p:nvSpPr>
        <p:spPr>
          <a:xfrm>
            <a:off x="9659039" y="3518897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494" y="0"/>
                </a:moveTo>
                <a:cubicBezTo>
                  <a:pt x="18320" y="0"/>
                  <a:pt x="14064" y="1549"/>
                  <a:pt x="10607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22" y="0"/>
                  <a:pt x="2249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5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59" name="Google Shape;603;p24">
            <a:extLst>
              <a:ext uri="{FF2B5EF4-FFF2-40B4-BE49-F238E27FC236}">
                <a16:creationId xmlns:a16="http://schemas.microsoft.com/office/drawing/2014/main" id="{3FE82E9D-AD6C-7CAA-7016-3D4ADD39C2B2}"/>
              </a:ext>
            </a:extLst>
          </p:cNvPr>
          <p:cNvSpPr/>
          <p:nvPr/>
        </p:nvSpPr>
        <p:spPr>
          <a:xfrm>
            <a:off x="5498012" y="3518896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19" y="0"/>
                </a:moveTo>
                <a:cubicBezTo>
                  <a:pt x="18355" y="0"/>
                  <a:pt x="14117" y="1549"/>
                  <a:pt x="10685" y="5007"/>
                </a:cubicBezTo>
                <a:cubicBezTo>
                  <a:pt x="0" y="15692"/>
                  <a:pt x="7543" y="33919"/>
                  <a:pt x="22628" y="33919"/>
                </a:cubicBezTo>
                <a:cubicBezTo>
                  <a:pt x="31977" y="33919"/>
                  <a:pt x="39598" y="26377"/>
                  <a:pt x="39598" y="17027"/>
                </a:cubicBezTo>
                <a:cubicBezTo>
                  <a:pt x="39598" y="6770"/>
                  <a:pt x="31222" y="0"/>
                  <a:pt x="22519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  3  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62" name="Google Shape;630;p24">
            <a:extLst>
              <a:ext uri="{FF2B5EF4-FFF2-40B4-BE49-F238E27FC236}">
                <a16:creationId xmlns:a16="http://schemas.microsoft.com/office/drawing/2014/main" id="{F58DC329-B262-62C4-4634-1F80D89B6F7A}"/>
              </a:ext>
            </a:extLst>
          </p:cNvPr>
          <p:cNvSpPr/>
          <p:nvPr/>
        </p:nvSpPr>
        <p:spPr>
          <a:xfrm>
            <a:off x="7577094" y="3518896"/>
            <a:ext cx="1435464" cy="1229600"/>
          </a:xfrm>
          <a:custGeom>
            <a:avLst/>
            <a:gdLst/>
            <a:ahLst/>
            <a:cxnLst/>
            <a:rect l="l" t="t" r="r" b="b"/>
            <a:pathLst>
              <a:path w="39599" h="33920" extrusionOk="0">
                <a:moveTo>
                  <a:pt x="22554" y="0"/>
                </a:moveTo>
                <a:cubicBezTo>
                  <a:pt x="18390" y="0"/>
                  <a:pt x="14143" y="1549"/>
                  <a:pt x="10686" y="5007"/>
                </a:cubicBezTo>
                <a:cubicBezTo>
                  <a:pt x="1" y="15692"/>
                  <a:pt x="7543" y="33919"/>
                  <a:pt x="22707" y="33919"/>
                </a:cubicBezTo>
                <a:cubicBezTo>
                  <a:pt x="32056" y="33919"/>
                  <a:pt x="39599" y="26377"/>
                  <a:pt x="39599" y="17027"/>
                </a:cubicBezTo>
                <a:cubicBezTo>
                  <a:pt x="39599" y="6770"/>
                  <a:pt x="31258" y="0"/>
                  <a:pt x="22554" y="0"/>
                </a:cubicBezTo>
                <a:close/>
              </a:path>
            </a:pathLst>
          </a:custGeom>
          <a:solidFill>
            <a:srgbClr val="C89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a-IR" sz="2400" dirty="0">
                <a:cs typeface="2  Titr" panose="00000700000000000000" pitchFamily="2" charset="-78"/>
              </a:rPr>
              <a:t>   4       </a:t>
            </a:r>
            <a:endParaRPr sz="2400" dirty="0">
              <a:cs typeface="2  Titr" panose="00000700000000000000" pitchFamily="2" charset="-78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67C4FD01-5EF5-7CB4-40A6-CF78FB849F92}"/>
              </a:ext>
            </a:extLst>
          </p:cNvPr>
          <p:cNvSpPr txBox="1">
            <a:spLocks/>
          </p:cNvSpPr>
          <p:nvPr/>
        </p:nvSpPr>
        <p:spPr>
          <a:xfrm>
            <a:off x="7295854" y="295832"/>
            <a:ext cx="10562167" cy="593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Statistical Analysis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9D1C3-C7DE-73C0-5E6E-FEBE5EF3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1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B51B4-3087-C96F-E3CB-F7DD2D61E5C5}"/>
              </a:ext>
            </a:extLst>
          </p:cNvPr>
          <p:cNvGrpSpPr/>
          <p:nvPr/>
        </p:nvGrpSpPr>
        <p:grpSpPr>
          <a:xfrm rot="16200000">
            <a:off x="-13598177" y="5379293"/>
            <a:ext cx="44716934" cy="10091746"/>
            <a:chOff x="-415066" y="2430779"/>
            <a:chExt cx="15448329" cy="1656240"/>
          </a:xfrm>
          <a:gradFill>
            <a:gsLst>
              <a:gs pos="60872">
                <a:srgbClr val="BF9F3D"/>
              </a:gs>
              <a:gs pos="53000">
                <a:srgbClr val="30ADA4"/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24" name="Wave 23">
              <a:extLst>
                <a:ext uri="{FF2B5EF4-FFF2-40B4-BE49-F238E27FC236}">
                  <a16:creationId xmlns:a16="http://schemas.microsoft.com/office/drawing/2014/main" id="{AFF2A685-4965-2DC2-A6FD-7E754C3ECF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A4A136F0-BACE-F141-6093-FEF9A710FD2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Wave 25">
              <a:extLst>
                <a:ext uri="{FF2B5EF4-FFF2-40B4-BE49-F238E27FC236}">
                  <a16:creationId xmlns:a16="http://schemas.microsoft.com/office/drawing/2014/main" id="{382FC80E-734D-2BE9-FCA8-A25DE2D035F3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ave 26">
              <a:extLst>
                <a:ext uri="{FF2B5EF4-FFF2-40B4-BE49-F238E27FC236}">
                  <a16:creationId xmlns:a16="http://schemas.microsoft.com/office/drawing/2014/main" id="{39E4F7BB-B508-EE3B-5B46-2A793491B039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Wave 28">
              <a:extLst>
                <a:ext uri="{FF2B5EF4-FFF2-40B4-BE49-F238E27FC236}">
                  <a16:creationId xmlns:a16="http://schemas.microsoft.com/office/drawing/2014/main" id="{D57BB8AA-CA2C-5BFA-DCB0-1DA7DCA7858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Wave 29">
              <a:extLst>
                <a:ext uri="{FF2B5EF4-FFF2-40B4-BE49-F238E27FC236}">
                  <a16:creationId xmlns:a16="http://schemas.microsoft.com/office/drawing/2014/main" id="{AC2674D8-919D-A9F4-3824-FB1C6DA662E9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0B2AE6C9-C79E-6F37-4BD8-101EAB15178A}"/>
                </a:ext>
              </a:extLst>
            </p:cNvPr>
            <p:cNvSpPr/>
            <p:nvPr/>
          </p:nvSpPr>
          <p:spPr>
            <a:xfrm>
              <a:off x="8388846" y="245760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5FFC726-0E2D-C37C-14D0-EFC183AEECD1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7A7907-C755-EED1-31A5-B875ED4CCAED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5F50F1-7855-2AAB-B0EA-AEADE23A265B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3359FE-4024-930B-AC37-342F23BBB524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5E8060-64FB-F2EB-B00E-40BF0EBB04DF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733B45-F93B-38EB-4732-367467670C40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BFA67B-EF50-3DAE-7652-FC09BB22C8A0}"/>
              </a:ext>
            </a:extLst>
          </p:cNvPr>
          <p:cNvSpPr/>
          <p:nvPr/>
        </p:nvSpPr>
        <p:spPr>
          <a:xfrm>
            <a:off x="1663071" y="2603880"/>
            <a:ext cx="1602894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208E1B-D0ED-2722-A63F-CDAB9DCB184C}"/>
              </a:ext>
            </a:extLst>
          </p:cNvPr>
          <p:cNvSpPr/>
          <p:nvPr/>
        </p:nvSpPr>
        <p:spPr>
          <a:xfrm>
            <a:off x="5068384" y="1138336"/>
            <a:ext cx="7065441" cy="5038530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EC4099E-A6D0-D9DD-F581-0C9BD62E2653}"/>
              </a:ext>
            </a:extLst>
          </p:cNvPr>
          <p:cNvSpPr txBox="1">
            <a:spLocks/>
          </p:cNvSpPr>
          <p:nvPr/>
        </p:nvSpPr>
        <p:spPr>
          <a:xfrm>
            <a:off x="6276695" y="3901378"/>
            <a:ext cx="5600634" cy="7873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fa-IR" sz="2400" dirty="0">
              <a:cs typeface="2 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8B389-9E17-13C0-5EDF-45BE84EA6645}"/>
              </a:ext>
            </a:extLst>
          </p:cNvPr>
          <p:cNvSpPr txBox="1"/>
          <p:nvPr/>
        </p:nvSpPr>
        <p:spPr>
          <a:xfrm>
            <a:off x="6418360" y="1500721"/>
            <a:ext cx="4498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Participant Demographics: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 age: 28.49 ± 16.15 months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Male participants: 50.4%</a:t>
            </a:r>
          </a:p>
          <a:p>
            <a:pPr marL="0" marR="0"/>
            <a:r>
              <a:rPr lang="ar-S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Prevalence of Iron Deficiency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Overall ID: 57.2%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IDA: 33.7%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NAID: 23.5%</a:t>
            </a:r>
          </a:p>
          <a:p>
            <a:pPr marL="0" marR="0"/>
            <a:r>
              <a:rPr lang="ar-S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Developmental Scores (ASQ-3):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Significantly higher in iron sufficient group vs. NAID and IDA groups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Worst scores: IDA group</a:t>
            </a:r>
          </a:p>
          <a:p>
            <a:pPr marL="0" marR="0"/>
            <a:r>
              <a:rPr lang="ar-S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Anthropometric Measurements (Z-Scores):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Lower in NAID and IDA vs. iron sufficient group: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Weight-for-age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Length/height-for-age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Weight-for-length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BMI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82620-5993-04FB-882D-33DB1C8F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2FB17-BFFF-6510-428B-647A289E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72" y="494890"/>
            <a:ext cx="9535856" cy="5868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A9CBF-6DEA-2609-AABF-A616D742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B51B4-3087-C96F-E3CB-F7DD2D61E5C5}"/>
              </a:ext>
            </a:extLst>
          </p:cNvPr>
          <p:cNvGrpSpPr/>
          <p:nvPr/>
        </p:nvGrpSpPr>
        <p:grpSpPr>
          <a:xfrm rot="16200000">
            <a:off x="-13777173" y="-6466462"/>
            <a:ext cx="44716934" cy="10091746"/>
            <a:chOff x="-415066" y="2430779"/>
            <a:chExt cx="15448329" cy="1656240"/>
          </a:xfrm>
          <a:gradFill>
            <a:gsLst>
              <a:gs pos="60872">
                <a:srgbClr val="BF9F3D"/>
              </a:gs>
              <a:gs pos="53000">
                <a:srgbClr val="30ADA4"/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24" name="Wave 23">
              <a:extLst>
                <a:ext uri="{FF2B5EF4-FFF2-40B4-BE49-F238E27FC236}">
                  <a16:creationId xmlns:a16="http://schemas.microsoft.com/office/drawing/2014/main" id="{AFF2A685-4965-2DC2-A6FD-7E754C3ECF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A4A136F0-BACE-F141-6093-FEF9A710FD2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Wave 25">
              <a:extLst>
                <a:ext uri="{FF2B5EF4-FFF2-40B4-BE49-F238E27FC236}">
                  <a16:creationId xmlns:a16="http://schemas.microsoft.com/office/drawing/2014/main" id="{382FC80E-734D-2BE9-FCA8-A25DE2D035F3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ave 26">
              <a:extLst>
                <a:ext uri="{FF2B5EF4-FFF2-40B4-BE49-F238E27FC236}">
                  <a16:creationId xmlns:a16="http://schemas.microsoft.com/office/drawing/2014/main" id="{39E4F7BB-B508-EE3B-5B46-2A793491B039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Wave 28">
              <a:extLst>
                <a:ext uri="{FF2B5EF4-FFF2-40B4-BE49-F238E27FC236}">
                  <a16:creationId xmlns:a16="http://schemas.microsoft.com/office/drawing/2014/main" id="{D57BB8AA-CA2C-5BFA-DCB0-1DA7DCA7858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Wave 29">
              <a:extLst>
                <a:ext uri="{FF2B5EF4-FFF2-40B4-BE49-F238E27FC236}">
                  <a16:creationId xmlns:a16="http://schemas.microsoft.com/office/drawing/2014/main" id="{AC2674D8-919D-A9F4-3824-FB1C6DA662E9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0B2AE6C9-C79E-6F37-4BD8-101EAB15178A}"/>
                </a:ext>
              </a:extLst>
            </p:cNvPr>
            <p:cNvSpPr/>
            <p:nvPr/>
          </p:nvSpPr>
          <p:spPr>
            <a:xfrm>
              <a:off x="8388846" y="245760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5FFC726-0E2D-C37C-14D0-EFC183AEECD1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7A7907-C755-EED1-31A5-B875ED4CCAED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5F50F1-7855-2AAB-B0EA-AEADE23A265B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3359FE-4024-930B-AC37-342F23BBB524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5E8060-64FB-F2EB-B00E-40BF0EBB04DF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733B45-F93B-38EB-4732-367467670C40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BFA67B-EF50-3DAE-7652-FC09BB22C8A0}"/>
              </a:ext>
            </a:extLst>
          </p:cNvPr>
          <p:cNvSpPr/>
          <p:nvPr/>
        </p:nvSpPr>
        <p:spPr>
          <a:xfrm>
            <a:off x="1663071" y="2603880"/>
            <a:ext cx="1601774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83385A-22AC-EE7B-0520-D9D1E6A45EA2}"/>
              </a:ext>
            </a:extLst>
          </p:cNvPr>
          <p:cNvSpPr/>
          <p:nvPr/>
        </p:nvSpPr>
        <p:spPr>
          <a:xfrm>
            <a:off x="7395477" y="2340186"/>
            <a:ext cx="2286140" cy="2079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9" y="101"/>
                </a:moveTo>
                <a:cubicBezTo>
                  <a:pt x="11049" y="101"/>
                  <a:pt x="11048" y="101"/>
                  <a:pt x="11048" y="101"/>
                </a:cubicBezTo>
                <a:cubicBezTo>
                  <a:pt x="10966" y="99"/>
                  <a:pt x="10882" y="98"/>
                  <a:pt x="10800" y="98"/>
                </a:cubicBezTo>
                <a:lnTo>
                  <a:pt x="10788" y="98"/>
                </a:lnTo>
                <a:cubicBezTo>
                  <a:pt x="10761" y="98"/>
                  <a:pt x="10739" y="76"/>
                  <a:pt x="10739" y="49"/>
                </a:cubicBezTo>
                <a:cubicBezTo>
                  <a:pt x="10739" y="22"/>
                  <a:pt x="10761" y="0"/>
                  <a:pt x="10788" y="0"/>
                </a:cubicBezTo>
                <a:lnTo>
                  <a:pt x="10800" y="0"/>
                </a:lnTo>
                <a:cubicBezTo>
                  <a:pt x="10883" y="0"/>
                  <a:pt x="10967" y="1"/>
                  <a:pt x="11050" y="3"/>
                </a:cubicBezTo>
                <a:cubicBezTo>
                  <a:pt x="11077" y="3"/>
                  <a:pt x="11099" y="26"/>
                  <a:pt x="11098" y="53"/>
                </a:cubicBezTo>
                <a:cubicBezTo>
                  <a:pt x="11097" y="80"/>
                  <a:pt x="11076" y="101"/>
                  <a:pt x="11049" y="101"/>
                </a:cubicBezTo>
                <a:close/>
                <a:moveTo>
                  <a:pt x="10266" y="111"/>
                </a:moveTo>
                <a:cubicBezTo>
                  <a:pt x="10240" y="111"/>
                  <a:pt x="10218" y="91"/>
                  <a:pt x="10217" y="64"/>
                </a:cubicBezTo>
                <a:cubicBezTo>
                  <a:pt x="10216" y="37"/>
                  <a:pt x="10237" y="14"/>
                  <a:pt x="10264" y="13"/>
                </a:cubicBezTo>
                <a:cubicBezTo>
                  <a:pt x="10351" y="9"/>
                  <a:pt x="10439" y="6"/>
                  <a:pt x="10526" y="3"/>
                </a:cubicBezTo>
                <a:cubicBezTo>
                  <a:pt x="10553" y="2"/>
                  <a:pt x="10575" y="24"/>
                  <a:pt x="10576" y="51"/>
                </a:cubicBezTo>
                <a:cubicBezTo>
                  <a:pt x="10577" y="78"/>
                  <a:pt x="10555" y="101"/>
                  <a:pt x="10528" y="101"/>
                </a:cubicBezTo>
                <a:cubicBezTo>
                  <a:pt x="10442" y="103"/>
                  <a:pt x="10355" y="107"/>
                  <a:pt x="10268" y="111"/>
                </a:cubicBezTo>
                <a:cubicBezTo>
                  <a:pt x="10268" y="111"/>
                  <a:pt x="10267" y="111"/>
                  <a:pt x="10266" y="111"/>
                </a:cubicBezTo>
                <a:close/>
                <a:moveTo>
                  <a:pt x="11571" y="125"/>
                </a:moveTo>
                <a:cubicBezTo>
                  <a:pt x="11570" y="125"/>
                  <a:pt x="11568" y="125"/>
                  <a:pt x="11567" y="125"/>
                </a:cubicBezTo>
                <a:cubicBezTo>
                  <a:pt x="11481" y="119"/>
                  <a:pt x="11394" y="114"/>
                  <a:pt x="11308" y="110"/>
                </a:cubicBezTo>
                <a:cubicBezTo>
                  <a:pt x="11281" y="109"/>
                  <a:pt x="11260" y="86"/>
                  <a:pt x="11261" y="59"/>
                </a:cubicBezTo>
                <a:cubicBezTo>
                  <a:pt x="11262" y="32"/>
                  <a:pt x="11285" y="11"/>
                  <a:pt x="11312" y="12"/>
                </a:cubicBezTo>
                <a:cubicBezTo>
                  <a:pt x="11399" y="16"/>
                  <a:pt x="11487" y="21"/>
                  <a:pt x="11574" y="27"/>
                </a:cubicBezTo>
                <a:cubicBezTo>
                  <a:pt x="11601" y="29"/>
                  <a:pt x="11621" y="53"/>
                  <a:pt x="11620" y="80"/>
                </a:cubicBezTo>
                <a:cubicBezTo>
                  <a:pt x="11618" y="105"/>
                  <a:pt x="11596" y="125"/>
                  <a:pt x="11571" y="125"/>
                </a:cubicBezTo>
                <a:close/>
                <a:moveTo>
                  <a:pt x="9745" y="149"/>
                </a:moveTo>
                <a:cubicBezTo>
                  <a:pt x="9720" y="149"/>
                  <a:pt x="9699" y="130"/>
                  <a:pt x="9696" y="105"/>
                </a:cubicBezTo>
                <a:cubicBezTo>
                  <a:pt x="9694" y="78"/>
                  <a:pt x="9714" y="54"/>
                  <a:pt x="9740" y="51"/>
                </a:cubicBezTo>
                <a:cubicBezTo>
                  <a:pt x="9827" y="43"/>
                  <a:pt x="9915" y="35"/>
                  <a:pt x="10002" y="29"/>
                </a:cubicBezTo>
                <a:cubicBezTo>
                  <a:pt x="10029" y="28"/>
                  <a:pt x="10052" y="47"/>
                  <a:pt x="10054" y="74"/>
                </a:cubicBezTo>
                <a:cubicBezTo>
                  <a:pt x="10056" y="101"/>
                  <a:pt x="10036" y="125"/>
                  <a:pt x="10009" y="127"/>
                </a:cubicBezTo>
                <a:cubicBezTo>
                  <a:pt x="9923" y="133"/>
                  <a:pt x="9836" y="140"/>
                  <a:pt x="9750" y="149"/>
                </a:cubicBezTo>
                <a:cubicBezTo>
                  <a:pt x="9748" y="149"/>
                  <a:pt x="9747" y="149"/>
                  <a:pt x="9745" y="149"/>
                </a:cubicBezTo>
                <a:close/>
                <a:moveTo>
                  <a:pt x="12091" y="175"/>
                </a:moveTo>
                <a:cubicBezTo>
                  <a:pt x="12089" y="175"/>
                  <a:pt x="12087" y="174"/>
                  <a:pt x="12085" y="174"/>
                </a:cubicBezTo>
                <a:cubicBezTo>
                  <a:pt x="11999" y="164"/>
                  <a:pt x="11912" y="155"/>
                  <a:pt x="11826" y="147"/>
                </a:cubicBezTo>
                <a:cubicBezTo>
                  <a:pt x="11799" y="144"/>
                  <a:pt x="11780" y="120"/>
                  <a:pt x="11782" y="93"/>
                </a:cubicBezTo>
                <a:cubicBezTo>
                  <a:pt x="11785" y="66"/>
                  <a:pt x="11809" y="46"/>
                  <a:pt x="11836" y="49"/>
                </a:cubicBezTo>
                <a:cubicBezTo>
                  <a:pt x="11922" y="57"/>
                  <a:pt x="12010" y="67"/>
                  <a:pt x="12096" y="77"/>
                </a:cubicBezTo>
                <a:cubicBezTo>
                  <a:pt x="12123" y="80"/>
                  <a:pt x="12142" y="105"/>
                  <a:pt x="12139" y="131"/>
                </a:cubicBezTo>
                <a:cubicBezTo>
                  <a:pt x="12136" y="156"/>
                  <a:pt x="12115" y="175"/>
                  <a:pt x="12091" y="175"/>
                </a:cubicBezTo>
                <a:close/>
                <a:moveTo>
                  <a:pt x="9227" y="212"/>
                </a:moveTo>
                <a:cubicBezTo>
                  <a:pt x="9203" y="212"/>
                  <a:pt x="9182" y="195"/>
                  <a:pt x="9178" y="170"/>
                </a:cubicBezTo>
                <a:cubicBezTo>
                  <a:pt x="9174" y="144"/>
                  <a:pt x="9193" y="119"/>
                  <a:pt x="9220" y="115"/>
                </a:cubicBezTo>
                <a:cubicBezTo>
                  <a:pt x="9306" y="102"/>
                  <a:pt x="9394" y="90"/>
                  <a:pt x="9480" y="80"/>
                </a:cubicBezTo>
                <a:cubicBezTo>
                  <a:pt x="9507" y="77"/>
                  <a:pt x="9531" y="96"/>
                  <a:pt x="9534" y="123"/>
                </a:cubicBezTo>
                <a:cubicBezTo>
                  <a:pt x="9538" y="149"/>
                  <a:pt x="9518" y="174"/>
                  <a:pt x="9492" y="177"/>
                </a:cubicBezTo>
                <a:cubicBezTo>
                  <a:pt x="9406" y="188"/>
                  <a:pt x="9319" y="199"/>
                  <a:pt x="9234" y="212"/>
                </a:cubicBezTo>
                <a:cubicBezTo>
                  <a:pt x="9232" y="212"/>
                  <a:pt x="9229" y="212"/>
                  <a:pt x="9227" y="212"/>
                </a:cubicBezTo>
                <a:close/>
                <a:moveTo>
                  <a:pt x="12607" y="249"/>
                </a:moveTo>
                <a:cubicBezTo>
                  <a:pt x="12605" y="249"/>
                  <a:pt x="12602" y="249"/>
                  <a:pt x="12599" y="249"/>
                </a:cubicBezTo>
                <a:cubicBezTo>
                  <a:pt x="12514" y="234"/>
                  <a:pt x="12428" y="221"/>
                  <a:pt x="12342" y="208"/>
                </a:cubicBezTo>
                <a:cubicBezTo>
                  <a:pt x="12316" y="204"/>
                  <a:pt x="12297" y="180"/>
                  <a:pt x="12301" y="153"/>
                </a:cubicBezTo>
                <a:cubicBezTo>
                  <a:pt x="12305" y="126"/>
                  <a:pt x="12330" y="107"/>
                  <a:pt x="12356" y="111"/>
                </a:cubicBezTo>
                <a:cubicBezTo>
                  <a:pt x="12442" y="124"/>
                  <a:pt x="12530" y="137"/>
                  <a:pt x="12616" y="152"/>
                </a:cubicBezTo>
                <a:cubicBezTo>
                  <a:pt x="12642" y="156"/>
                  <a:pt x="12660" y="182"/>
                  <a:pt x="12656" y="208"/>
                </a:cubicBezTo>
                <a:cubicBezTo>
                  <a:pt x="12652" y="232"/>
                  <a:pt x="12631" y="249"/>
                  <a:pt x="12607" y="249"/>
                </a:cubicBezTo>
                <a:close/>
                <a:moveTo>
                  <a:pt x="8712" y="301"/>
                </a:moveTo>
                <a:cubicBezTo>
                  <a:pt x="8689" y="301"/>
                  <a:pt x="8669" y="284"/>
                  <a:pt x="8664" y="261"/>
                </a:cubicBezTo>
                <a:cubicBezTo>
                  <a:pt x="8659" y="234"/>
                  <a:pt x="8676" y="209"/>
                  <a:pt x="8703" y="203"/>
                </a:cubicBezTo>
                <a:cubicBezTo>
                  <a:pt x="8788" y="187"/>
                  <a:pt x="8875" y="171"/>
                  <a:pt x="8961" y="156"/>
                </a:cubicBezTo>
                <a:cubicBezTo>
                  <a:pt x="8987" y="151"/>
                  <a:pt x="9013" y="169"/>
                  <a:pt x="9017" y="196"/>
                </a:cubicBezTo>
                <a:cubicBezTo>
                  <a:pt x="9022" y="223"/>
                  <a:pt x="9004" y="248"/>
                  <a:pt x="8977" y="253"/>
                </a:cubicBezTo>
                <a:cubicBezTo>
                  <a:pt x="8892" y="267"/>
                  <a:pt x="8806" y="283"/>
                  <a:pt x="8722" y="300"/>
                </a:cubicBezTo>
                <a:cubicBezTo>
                  <a:pt x="8718" y="300"/>
                  <a:pt x="8715" y="301"/>
                  <a:pt x="8712" y="301"/>
                </a:cubicBezTo>
                <a:close/>
                <a:moveTo>
                  <a:pt x="13120" y="349"/>
                </a:moveTo>
                <a:cubicBezTo>
                  <a:pt x="13117" y="349"/>
                  <a:pt x="13113" y="349"/>
                  <a:pt x="13109" y="348"/>
                </a:cubicBezTo>
                <a:cubicBezTo>
                  <a:pt x="13025" y="329"/>
                  <a:pt x="12939" y="311"/>
                  <a:pt x="12855" y="295"/>
                </a:cubicBezTo>
                <a:cubicBezTo>
                  <a:pt x="12828" y="290"/>
                  <a:pt x="12811" y="264"/>
                  <a:pt x="12816" y="238"/>
                </a:cubicBezTo>
                <a:cubicBezTo>
                  <a:pt x="12821" y="211"/>
                  <a:pt x="12847" y="194"/>
                  <a:pt x="12874" y="199"/>
                </a:cubicBezTo>
                <a:cubicBezTo>
                  <a:pt x="12959" y="215"/>
                  <a:pt x="13045" y="233"/>
                  <a:pt x="13130" y="252"/>
                </a:cubicBezTo>
                <a:cubicBezTo>
                  <a:pt x="13157" y="258"/>
                  <a:pt x="13174" y="284"/>
                  <a:pt x="13168" y="310"/>
                </a:cubicBezTo>
                <a:cubicBezTo>
                  <a:pt x="13163" y="333"/>
                  <a:pt x="13142" y="349"/>
                  <a:pt x="13120" y="349"/>
                </a:cubicBezTo>
                <a:close/>
                <a:moveTo>
                  <a:pt x="8202" y="414"/>
                </a:moveTo>
                <a:cubicBezTo>
                  <a:pt x="8180" y="414"/>
                  <a:pt x="8160" y="399"/>
                  <a:pt x="8155" y="377"/>
                </a:cubicBezTo>
                <a:cubicBezTo>
                  <a:pt x="8148" y="350"/>
                  <a:pt x="8164" y="324"/>
                  <a:pt x="8191" y="317"/>
                </a:cubicBezTo>
                <a:cubicBezTo>
                  <a:pt x="8275" y="296"/>
                  <a:pt x="8361" y="276"/>
                  <a:pt x="8446" y="257"/>
                </a:cubicBezTo>
                <a:cubicBezTo>
                  <a:pt x="8472" y="251"/>
                  <a:pt x="8499" y="268"/>
                  <a:pt x="8504" y="294"/>
                </a:cubicBezTo>
                <a:cubicBezTo>
                  <a:pt x="8510" y="321"/>
                  <a:pt x="8494" y="347"/>
                  <a:pt x="8467" y="353"/>
                </a:cubicBezTo>
                <a:cubicBezTo>
                  <a:pt x="8383" y="372"/>
                  <a:pt x="8298" y="392"/>
                  <a:pt x="8214" y="412"/>
                </a:cubicBezTo>
                <a:cubicBezTo>
                  <a:pt x="8210" y="413"/>
                  <a:pt x="8206" y="414"/>
                  <a:pt x="8202" y="414"/>
                </a:cubicBezTo>
                <a:close/>
                <a:moveTo>
                  <a:pt x="13627" y="474"/>
                </a:moveTo>
                <a:cubicBezTo>
                  <a:pt x="13623" y="474"/>
                  <a:pt x="13619" y="473"/>
                  <a:pt x="13614" y="472"/>
                </a:cubicBezTo>
                <a:cubicBezTo>
                  <a:pt x="13531" y="449"/>
                  <a:pt x="13446" y="427"/>
                  <a:pt x="13363" y="407"/>
                </a:cubicBezTo>
                <a:cubicBezTo>
                  <a:pt x="13336" y="400"/>
                  <a:pt x="13320" y="374"/>
                  <a:pt x="13327" y="347"/>
                </a:cubicBezTo>
                <a:cubicBezTo>
                  <a:pt x="13333" y="321"/>
                  <a:pt x="13360" y="305"/>
                  <a:pt x="13386" y="312"/>
                </a:cubicBezTo>
                <a:cubicBezTo>
                  <a:pt x="13470" y="332"/>
                  <a:pt x="13556" y="354"/>
                  <a:pt x="13640" y="377"/>
                </a:cubicBezTo>
                <a:cubicBezTo>
                  <a:pt x="13666" y="384"/>
                  <a:pt x="13681" y="411"/>
                  <a:pt x="13674" y="437"/>
                </a:cubicBezTo>
                <a:cubicBezTo>
                  <a:pt x="13668" y="459"/>
                  <a:pt x="13649" y="474"/>
                  <a:pt x="13627" y="474"/>
                </a:cubicBezTo>
                <a:close/>
                <a:moveTo>
                  <a:pt x="7699" y="552"/>
                </a:moveTo>
                <a:cubicBezTo>
                  <a:pt x="7678" y="552"/>
                  <a:pt x="7658" y="538"/>
                  <a:pt x="7652" y="517"/>
                </a:cubicBezTo>
                <a:cubicBezTo>
                  <a:pt x="7644" y="491"/>
                  <a:pt x="7659" y="464"/>
                  <a:pt x="7685" y="456"/>
                </a:cubicBezTo>
                <a:cubicBezTo>
                  <a:pt x="7768" y="431"/>
                  <a:pt x="7853" y="407"/>
                  <a:pt x="7937" y="384"/>
                </a:cubicBezTo>
                <a:cubicBezTo>
                  <a:pt x="7963" y="376"/>
                  <a:pt x="7990" y="392"/>
                  <a:pt x="7997" y="418"/>
                </a:cubicBezTo>
                <a:cubicBezTo>
                  <a:pt x="8004" y="444"/>
                  <a:pt x="7989" y="471"/>
                  <a:pt x="7963" y="478"/>
                </a:cubicBezTo>
                <a:cubicBezTo>
                  <a:pt x="7880" y="501"/>
                  <a:pt x="7796" y="525"/>
                  <a:pt x="7713" y="550"/>
                </a:cubicBezTo>
                <a:cubicBezTo>
                  <a:pt x="7708" y="551"/>
                  <a:pt x="7704" y="552"/>
                  <a:pt x="7699" y="552"/>
                </a:cubicBezTo>
                <a:close/>
                <a:moveTo>
                  <a:pt x="14127" y="623"/>
                </a:moveTo>
                <a:cubicBezTo>
                  <a:pt x="14122" y="623"/>
                  <a:pt x="14117" y="622"/>
                  <a:pt x="14112" y="620"/>
                </a:cubicBezTo>
                <a:cubicBezTo>
                  <a:pt x="14030" y="594"/>
                  <a:pt x="13947" y="568"/>
                  <a:pt x="13864" y="543"/>
                </a:cubicBezTo>
                <a:cubicBezTo>
                  <a:pt x="13838" y="535"/>
                  <a:pt x="13824" y="508"/>
                  <a:pt x="13831" y="482"/>
                </a:cubicBezTo>
                <a:cubicBezTo>
                  <a:pt x="13839" y="456"/>
                  <a:pt x="13866" y="442"/>
                  <a:pt x="13892" y="449"/>
                </a:cubicBezTo>
                <a:cubicBezTo>
                  <a:pt x="13976" y="474"/>
                  <a:pt x="14060" y="500"/>
                  <a:pt x="14143" y="527"/>
                </a:cubicBezTo>
                <a:cubicBezTo>
                  <a:pt x="14168" y="536"/>
                  <a:pt x="14182" y="563"/>
                  <a:pt x="14174" y="589"/>
                </a:cubicBezTo>
                <a:cubicBezTo>
                  <a:pt x="14167" y="610"/>
                  <a:pt x="14148" y="623"/>
                  <a:pt x="14127" y="623"/>
                </a:cubicBezTo>
                <a:close/>
                <a:moveTo>
                  <a:pt x="7203" y="715"/>
                </a:moveTo>
                <a:cubicBezTo>
                  <a:pt x="7183" y="715"/>
                  <a:pt x="7164" y="702"/>
                  <a:pt x="7157" y="682"/>
                </a:cubicBezTo>
                <a:cubicBezTo>
                  <a:pt x="7147" y="656"/>
                  <a:pt x="7161" y="628"/>
                  <a:pt x="7186" y="619"/>
                </a:cubicBezTo>
                <a:cubicBezTo>
                  <a:pt x="7269" y="590"/>
                  <a:pt x="7352" y="562"/>
                  <a:pt x="7435" y="535"/>
                </a:cubicBezTo>
                <a:cubicBezTo>
                  <a:pt x="7460" y="526"/>
                  <a:pt x="7488" y="540"/>
                  <a:pt x="7496" y="566"/>
                </a:cubicBezTo>
                <a:cubicBezTo>
                  <a:pt x="7505" y="592"/>
                  <a:pt x="7491" y="619"/>
                  <a:pt x="7465" y="628"/>
                </a:cubicBezTo>
                <a:cubicBezTo>
                  <a:pt x="7383" y="655"/>
                  <a:pt x="7301" y="683"/>
                  <a:pt x="7219" y="712"/>
                </a:cubicBezTo>
                <a:cubicBezTo>
                  <a:pt x="7214" y="714"/>
                  <a:pt x="7208" y="715"/>
                  <a:pt x="7203" y="715"/>
                </a:cubicBezTo>
                <a:close/>
                <a:moveTo>
                  <a:pt x="14622" y="797"/>
                </a:moveTo>
                <a:cubicBezTo>
                  <a:pt x="14616" y="797"/>
                  <a:pt x="14610" y="796"/>
                  <a:pt x="14604" y="794"/>
                </a:cubicBezTo>
                <a:cubicBezTo>
                  <a:pt x="14523" y="763"/>
                  <a:pt x="14441" y="733"/>
                  <a:pt x="14359" y="704"/>
                </a:cubicBezTo>
                <a:cubicBezTo>
                  <a:pt x="14334" y="695"/>
                  <a:pt x="14320" y="667"/>
                  <a:pt x="14329" y="642"/>
                </a:cubicBezTo>
                <a:cubicBezTo>
                  <a:pt x="14338" y="616"/>
                  <a:pt x="14366" y="603"/>
                  <a:pt x="14392" y="612"/>
                </a:cubicBezTo>
                <a:cubicBezTo>
                  <a:pt x="14474" y="641"/>
                  <a:pt x="14557" y="671"/>
                  <a:pt x="14639" y="702"/>
                </a:cubicBezTo>
                <a:cubicBezTo>
                  <a:pt x="14664" y="712"/>
                  <a:pt x="14677" y="740"/>
                  <a:pt x="14667" y="765"/>
                </a:cubicBezTo>
                <a:cubicBezTo>
                  <a:pt x="14660" y="785"/>
                  <a:pt x="14641" y="797"/>
                  <a:pt x="14622" y="797"/>
                </a:cubicBezTo>
                <a:close/>
                <a:moveTo>
                  <a:pt x="6715" y="901"/>
                </a:moveTo>
                <a:cubicBezTo>
                  <a:pt x="6696" y="901"/>
                  <a:pt x="6677" y="890"/>
                  <a:pt x="6670" y="871"/>
                </a:cubicBezTo>
                <a:cubicBezTo>
                  <a:pt x="6659" y="846"/>
                  <a:pt x="6671" y="817"/>
                  <a:pt x="6696" y="807"/>
                </a:cubicBezTo>
                <a:cubicBezTo>
                  <a:pt x="6777" y="774"/>
                  <a:pt x="6859" y="741"/>
                  <a:pt x="6940" y="710"/>
                </a:cubicBezTo>
                <a:cubicBezTo>
                  <a:pt x="6965" y="700"/>
                  <a:pt x="6994" y="713"/>
                  <a:pt x="7003" y="738"/>
                </a:cubicBezTo>
                <a:cubicBezTo>
                  <a:pt x="7013" y="764"/>
                  <a:pt x="7000" y="792"/>
                  <a:pt x="6975" y="802"/>
                </a:cubicBezTo>
                <a:cubicBezTo>
                  <a:pt x="6894" y="833"/>
                  <a:pt x="6813" y="865"/>
                  <a:pt x="6734" y="897"/>
                </a:cubicBezTo>
                <a:cubicBezTo>
                  <a:pt x="6727" y="900"/>
                  <a:pt x="6721" y="901"/>
                  <a:pt x="6715" y="901"/>
                </a:cubicBezTo>
                <a:close/>
                <a:moveTo>
                  <a:pt x="15106" y="995"/>
                </a:moveTo>
                <a:cubicBezTo>
                  <a:pt x="15100" y="995"/>
                  <a:pt x="15093" y="994"/>
                  <a:pt x="15087" y="991"/>
                </a:cubicBezTo>
                <a:cubicBezTo>
                  <a:pt x="15007" y="956"/>
                  <a:pt x="14926" y="922"/>
                  <a:pt x="14847" y="889"/>
                </a:cubicBezTo>
                <a:cubicBezTo>
                  <a:pt x="14822" y="879"/>
                  <a:pt x="14810" y="851"/>
                  <a:pt x="14820" y="826"/>
                </a:cubicBezTo>
                <a:cubicBezTo>
                  <a:pt x="14830" y="801"/>
                  <a:pt x="14859" y="789"/>
                  <a:pt x="14884" y="799"/>
                </a:cubicBezTo>
                <a:cubicBezTo>
                  <a:pt x="14964" y="832"/>
                  <a:pt x="15046" y="866"/>
                  <a:pt x="15126" y="901"/>
                </a:cubicBezTo>
                <a:cubicBezTo>
                  <a:pt x="15151" y="912"/>
                  <a:pt x="15162" y="941"/>
                  <a:pt x="15151" y="966"/>
                </a:cubicBezTo>
                <a:cubicBezTo>
                  <a:pt x="15143" y="984"/>
                  <a:pt x="15125" y="995"/>
                  <a:pt x="15106" y="995"/>
                </a:cubicBezTo>
                <a:close/>
                <a:moveTo>
                  <a:pt x="6239" y="1111"/>
                </a:moveTo>
                <a:cubicBezTo>
                  <a:pt x="6220" y="1111"/>
                  <a:pt x="6203" y="1100"/>
                  <a:pt x="6194" y="1083"/>
                </a:cubicBezTo>
                <a:cubicBezTo>
                  <a:pt x="6183" y="1058"/>
                  <a:pt x="6193" y="1029"/>
                  <a:pt x="6218" y="1017"/>
                </a:cubicBezTo>
                <a:cubicBezTo>
                  <a:pt x="6296" y="981"/>
                  <a:pt x="6376" y="944"/>
                  <a:pt x="6456" y="909"/>
                </a:cubicBezTo>
                <a:cubicBezTo>
                  <a:pt x="6480" y="898"/>
                  <a:pt x="6509" y="910"/>
                  <a:pt x="6520" y="934"/>
                </a:cubicBezTo>
                <a:cubicBezTo>
                  <a:pt x="6531" y="959"/>
                  <a:pt x="6520" y="988"/>
                  <a:pt x="6495" y="999"/>
                </a:cubicBezTo>
                <a:cubicBezTo>
                  <a:pt x="6416" y="1034"/>
                  <a:pt x="6337" y="1070"/>
                  <a:pt x="6259" y="1106"/>
                </a:cubicBezTo>
                <a:cubicBezTo>
                  <a:pt x="6253" y="1109"/>
                  <a:pt x="6246" y="1111"/>
                  <a:pt x="6239" y="1111"/>
                </a:cubicBezTo>
                <a:close/>
                <a:moveTo>
                  <a:pt x="15581" y="1217"/>
                </a:moveTo>
                <a:cubicBezTo>
                  <a:pt x="15573" y="1217"/>
                  <a:pt x="15566" y="1215"/>
                  <a:pt x="15559" y="1212"/>
                </a:cubicBezTo>
                <a:cubicBezTo>
                  <a:pt x="15481" y="1173"/>
                  <a:pt x="15402" y="1135"/>
                  <a:pt x="15324" y="1098"/>
                </a:cubicBezTo>
                <a:cubicBezTo>
                  <a:pt x="15300" y="1087"/>
                  <a:pt x="15289" y="1058"/>
                  <a:pt x="15301" y="1033"/>
                </a:cubicBezTo>
                <a:cubicBezTo>
                  <a:pt x="15312" y="1009"/>
                  <a:pt x="15341" y="998"/>
                  <a:pt x="15366" y="1010"/>
                </a:cubicBezTo>
                <a:cubicBezTo>
                  <a:pt x="15445" y="1047"/>
                  <a:pt x="15524" y="1085"/>
                  <a:pt x="15602" y="1124"/>
                </a:cubicBezTo>
                <a:cubicBezTo>
                  <a:pt x="15627" y="1136"/>
                  <a:pt x="15637" y="1165"/>
                  <a:pt x="15624" y="1190"/>
                </a:cubicBezTo>
                <a:cubicBezTo>
                  <a:pt x="15616" y="1207"/>
                  <a:pt x="15599" y="1217"/>
                  <a:pt x="15581" y="1217"/>
                </a:cubicBezTo>
                <a:close/>
                <a:moveTo>
                  <a:pt x="5773" y="1343"/>
                </a:moveTo>
                <a:cubicBezTo>
                  <a:pt x="5755" y="1343"/>
                  <a:pt x="5738" y="1334"/>
                  <a:pt x="5729" y="1317"/>
                </a:cubicBezTo>
                <a:cubicBezTo>
                  <a:pt x="5717" y="1293"/>
                  <a:pt x="5726" y="1264"/>
                  <a:pt x="5750" y="1251"/>
                </a:cubicBezTo>
                <a:cubicBezTo>
                  <a:pt x="5827" y="1210"/>
                  <a:pt x="5905" y="1170"/>
                  <a:pt x="5982" y="1131"/>
                </a:cubicBezTo>
                <a:cubicBezTo>
                  <a:pt x="6006" y="1119"/>
                  <a:pt x="6036" y="1129"/>
                  <a:pt x="6048" y="1153"/>
                </a:cubicBezTo>
                <a:cubicBezTo>
                  <a:pt x="6060" y="1178"/>
                  <a:pt x="6050" y="1207"/>
                  <a:pt x="6026" y="1219"/>
                </a:cubicBezTo>
                <a:cubicBezTo>
                  <a:pt x="5949" y="1257"/>
                  <a:pt x="5872" y="1297"/>
                  <a:pt x="5796" y="1338"/>
                </a:cubicBezTo>
                <a:cubicBezTo>
                  <a:pt x="5788" y="1341"/>
                  <a:pt x="5780" y="1343"/>
                  <a:pt x="5773" y="1343"/>
                </a:cubicBezTo>
                <a:close/>
                <a:moveTo>
                  <a:pt x="16043" y="1461"/>
                </a:moveTo>
                <a:cubicBezTo>
                  <a:pt x="16035" y="1461"/>
                  <a:pt x="16027" y="1459"/>
                  <a:pt x="16019" y="1455"/>
                </a:cubicBezTo>
                <a:cubicBezTo>
                  <a:pt x="15944" y="1412"/>
                  <a:pt x="15867" y="1371"/>
                  <a:pt x="15791" y="1330"/>
                </a:cubicBezTo>
                <a:cubicBezTo>
                  <a:pt x="15767" y="1318"/>
                  <a:pt x="15758" y="1288"/>
                  <a:pt x="15770" y="1264"/>
                </a:cubicBezTo>
                <a:cubicBezTo>
                  <a:pt x="15783" y="1240"/>
                  <a:pt x="15813" y="1231"/>
                  <a:pt x="15836" y="1244"/>
                </a:cubicBezTo>
                <a:cubicBezTo>
                  <a:pt x="15913" y="1284"/>
                  <a:pt x="15991" y="1327"/>
                  <a:pt x="16067" y="1369"/>
                </a:cubicBezTo>
                <a:cubicBezTo>
                  <a:pt x="16091" y="1383"/>
                  <a:pt x="16099" y="1412"/>
                  <a:pt x="16086" y="1436"/>
                </a:cubicBezTo>
                <a:cubicBezTo>
                  <a:pt x="16077" y="1452"/>
                  <a:pt x="16060" y="1461"/>
                  <a:pt x="16043" y="1461"/>
                </a:cubicBezTo>
                <a:close/>
                <a:moveTo>
                  <a:pt x="5318" y="1598"/>
                </a:moveTo>
                <a:cubicBezTo>
                  <a:pt x="5302" y="1598"/>
                  <a:pt x="5285" y="1590"/>
                  <a:pt x="5276" y="1574"/>
                </a:cubicBezTo>
                <a:cubicBezTo>
                  <a:pt x="5262" y="1551"/>
                  <a:pt x="5270" y="1521"/>
                  <a:pt x="5293" y="1507"/>
                </a:cubicBezTo>
                <a:cubicBezTo>
                  <a:pt x="5368" y="1463"/>
                  <a:pt x="5444" y="1419"/>
                  <a:pt x="5520" y="1376"/>
                </a:cubicBezTo>
                <a:cubicBezTo>
                  <a:pt x="5544" y="1363"/>
                  <a:pt x="5573" y="1372"/>
                  <a:pt x="5587" y="1395"/>
                </a:cubicBezTo>
                <a:cubicBezTo>
                  <a:pt x="5600" y="1419"/>
                  <a:pt x="5592" y="1449"/>
                  <a:pt x="5568" y="1462"/>
                </a:cubicBezTo>
                <a:cubicBezTo>
                  <a:pt x="5493" y="1504"/>
                  <a:pt x="5417" y="1547"/>
                  <a:pt x="5343" y="1591"/>
                </a:cubicBezTo>
                <a:cubicBezTo>
                  <a:pt x="5336" y="1596"/>
                  <a:pt x="5327" y="1598"/>
                  <a:pt x="5318" y="1598"/>
                </a:cubicBezTo>
                <a:close/>
                <a:moveTo>
                  <a:pt x="16493" y="1728"/>
                </a:moveTo>
                <a:cubicBezTo>
                  <a:pt x="16484" y="1728"/>
                  <a:pt x="16476" y="1725"/>
                  <a:pt x="16467" y="1720"/>
                </a:cubicBezTo>
                <a:cubicBezTo>
                  <a:pt x="16394" y="1674"/>
                  <a:pt x="16319" y="1629"/>
                  <a:pt x="16245" y="1585"/>
                </a:cubicBezTo>
                <a:cubicBezTo>
                  <a:pt x="16222" y="1571"/>
                  <a:pt x="16214" y="1541"/>
                  <a:pt x="16228" y="1518"/>
                </a:cubicBezTo>
                <a:cubicBezTo>
                  <a:pt x="16242" y="1494"/>
                  <a:pt x="16272" y="1487"/>
                  <a:pt x="16295" y="1500"/>
                </a:cubicBezTo>
                <a:cubicBezTo>
                  <a:pt x="16370" y="1545"/>
                  <a:pt x="16445" y="1591"/>
                  <a:pt x="16519" y="1637"/>
                </a:cubicBezTo>
                <a:cubicBezTo>
                  <a:pt x="16542" y="1651"/>
                  <a:pt x="16549" y="1682"/>
                  <a:pt x="16535" y="1705"/>
                </a:cubicBezTo>
                <a:cubicBezTo>
                  <a:pt x="16526" y="1719"/>
                  <a:pt x="16510" y="1728"/>
                  <a:pt x="16493" y="1728"/>
                </a:cubicBezTo>
                <a:close/>
                <a:moveTo>
                  <a:pt x="4877" y="1875"/>
                </a:moveTo>
                <a:cubicBezTo>
                  <a:pt x="4861" y="1875"/>
                  <a:pt x="4845" y="1868"/>
                  <a:pt x="4836" y="1853"/>
                </a:cubicBezTo>
                <a:cubicBezTo>
                  <a:pt x="4821" y="1831"/>
                  <a:pt x="4827" y="1800"/>
                  <a:pt x="4850" y="1785"/>
                </a:cubicBezTo>
                <a:cubicBezTo>
                  <a:pt x="4922" y="1737"/>
                  <a:pt x="4996" y="1690"/>
                  <a:pt x="5070" y="1644"/>
                </a:cubicBezTo>
                <a:cubicBezTo>
                  <a:pt x="5093" y="1629"/>
                  <a:pt x="5123" y="1636"/>
                  <a:pt x="5137" y="1659"/>
                </a:cubicBezTo>
                <a:cubicBezTo>
                  <a:pt x="5152" y="1682"/>
                  <a:pt x="5145" y="1712"/>
                  <a:pt x="5122" y="1727"/>
                </a:cubicBezTo>
                <a:cubicBezTo>
                  <a:pt x="5049" y="1772"/>
                  <a:pt x="4976" y="1820"/>
                  <a:pt x="4904" y="1867"/>
                </a:cubicBezTo>
                <a:cubicBezTo>
                  <a:pt x="4895" y="1873"/>
                  <a:pt x="4886" y="1875"/>
                  <a:pt x="4877" y="1875"/>
                </a:cubicBezTo>
                <a:close/>
                <a:moveTo>
                  <a:pt x="16930" y="2015"/>
                </a:moveTo>
                <a:cubicBezTo>
                  <a:pt x="16920" y="2015"/>
                  <a:pt x="16910" y="2013"/>
                  <a:pt x="16902" y="2007"/>
                </a:cubicBezTo>
                <a:cubicBezTo>
                  <a:pt x="16831" y="1957"/>
                  <a:pt x="16758" y="1908"/>
                  <a:pt x="16686" y="1861"/>
                </a:cubicBezTo>
                <a:cubicBezTo>
                  <a:pt x="16664" y="1846"/>
                  <a:pt x="16658" y="1816"/>
                  <a:pt x="16672" y="1793"/>
                </a:cubicBezTo>
                <a:cubicBezTo>
                  <a:pt x="16687" y="1770"/>
                  <a:pt x="16718" y="1764"/>
                  <a:pt x="16740" y="1779"/>
                </a:cubicBezTo>
                <a:cubicBezTo>
                  <a:pt x="16813" y="1827"/>
                  <a:pt x="16886" y="1876"/>
                  <a:pt x="16958" y="1926"/>
                </a:cubicBezTo>
                <a:cubicBezTo>
                  <a:pt x="16980" y="1942"/>
                  <a:pt x="16985" y="1972"/>
                  <a:pt x="16970" y="1994"/>
                </a:cubicBezTo>
                <a:cubicBezTo>
                  <a:pt x="16961" y="2008"/>
                  <a:pt x="16945" y="2015"/>
                  <a:pt x="16930" y="2015"/>
                </a:cubicBezTo>
                <a:close/>
                <a:moveTo>
                  <a:pt x="4449" y="2173"/>
                </a:moveTo>
                <a:cubicBezTo>
                  <a:pt x="4434" y="2173"/>
                  <a:pt x="4419" y="2166"/>
                  <a:pt x="4409" y="2153"/>
                </a:cubicBezTo>
                <a:cubicBezTo>
                  <a:pt x="4393" y="2132"/>
                  <a:pt x="4398" y="2101"/>
                  <a:pt x="4420" y="2085"/>
                </a:cubicBezTo>
                <a:cubicBezTo>
                  <a:pt x="4490" y="2034"/>
                  <a:pt x="4562" y="1982"/>
                  <a:pt x="4633" y="1933"/>
                </a:cubicBezTo>
                <a:cubicBezTo>
                  <a:pt x="4655" y="1917"/>
                  <a:pt x="4686" y="1923"/>
                  <a:pt x="4701" y="1945"/>
                </a:cubicBezTo>
                <a:cubicBezTo>
                  <a:pt x="4717" y="1967"/>
                  <a:pt x="4711" y="1997"/>
                  <a:pt x="4689" y="2013"/>
                </a:cubicBezTo>
                <a:cubicBezTo>
                  <a:pt x="4618" y="2062"/>
                  <a:pt x="4547" y="2113"/>
                  <a:pt x="4478" y="2164"/>
                </a:cubicBezTo>
                <a:cubicBezTo>
                  <a:pt x="4469" y="2170"/>
                  <a:pt x="4459" y="2173"/>
                  <a:pt x="4449" y="2173"/>
                </a:cubicBezTo>
                <a:close/>
                <a:moveTo>
                  <a:pt x="17352" y="2324"/>
                </a:moveTo>
                <a:cubicBezTo>
                  <a:pt x="17341" y="2324"/>
                  <a:pt x="17331" y="2321"/>
                  <a:pt x="17322" y="2314"/>
                </a:cubicBezTo>
                <a:cubicBezTo>
                  <a:pt x="17253" y="2261"/>
                  <a:pt x="17183" y="2208"/>
                  <a:pt x="17114" y="2158"/>
                </a:cubicBezTo>
                <a:cubicBezTo>
                  <a:pt x="17092" y="2142"/>
                  <a:pt x="17087" y="2111"/>
                  <a:pt x="17103" y="2089"/>
                </a:cubicBezTo>
                <a:cubicBezTo>
                  <a:pt x="17119" y="2068"/>
                  <a:pt x="17150" y="2063"/>
                  <a:pt x="17171" y="2079"/>
                </a:cubicBezTo>
                <a:cubicBezTo>
                  <a:pt x="17241" y="2130"/>
                  <a:pt x="17312" y="2183"/>
                  <a:pt x="17381" y="2236"/>
                </a:cubicBezTo>
                <a:cubicBezTo>
                  <a:pt x="17403" y="2253"/>
                  <a:pt x="17407" y="2284"/>
                  <a:pt x="17390" y="2305"/>
                </a:cubicBezTo>
                <a:cubicBezTo>
                  <a:pt x="17381" y="2318"/>
                  <a:pt x="17366" y="2324"/>
                  <a:pt x="17352" y="2324"/>
                </a:cubicBezTo>
                <a:close/>
                <a:moveTo>
                  <a:pt x="4036" y="2492"/>
                </a:moveTo>
                <a:cubicBezTo>
                  <a:pt x="4022" y="2492"/>
                  <a:pt x="4007" y="2486"/>
                  <a:pt x="3998" y="2474"/>
                </a:cubicBezTo>
                <a:cubicBezTo>
                  <a:pt x="3981" y="2453"/>
                  <a:pt x="3984" y="2422"/>
                  <a:pt x="4005" y="2405"/>
                </a:cubicBezTo>
                <a:cubicBezTo>
                  <a:pt x="4072" y="2350"/>
                  <a:pt x="4141" y="2296"/>
                  <a:pt x="4211" y="2242"/>
                </a:cubicBezTo>
                <a:cubicBezTo>
                  <a:pt x="4232" y="2226"/>
                  <a:pt x="4263" y="2230"/>
                  <a:pt x="4279" y="2251"/>
                </a:cubicBezTo>
                <a:cubicBezTo>
                  <a:pt x="4296" y="2273"/>
                  <a:pt x="4292" y="2303"/>
                  <a:pt x="4270" y="2320"/>
                </a:cubicBezTo>
                <a:cubicBezTo>
                  <a:pt x="4202" y="2373"/>
                  <a:pt x="4133" y="2427"/>
                  <a:pt x="4067" y="2481"/>
                </a:cubicBezTo>
                <a:cubicBezTo>
                  <a:pt x="4058" y="2488"/>
                  <a:pt x="4047" y="2492"/>
                  <a:pt x="4036" y="2492"/>
                </a:cubicBezTo>
                <a:close/>
                <a:moveTo>
                  <a:pt x="17758" y="2653"/>
                </a:moveTo>
                <a:cubicBezTo>
                  <a:pt x="17747" y="2653"/>
                  <a:pt x="17735" y="2649"/>
                  <a:pt x="17726" y="2641"/>
                </a:cubicBezTo>
                <a:cubicBezTo>
                  <a:pt x="17661" y="2585"/>
                  <a:pt x="17593" y="2530"/>
                  <a:pt x="17526" y="2475"/>
                </a:cubicBezTo>
                <a:cubicBezTo>
                  <a:pt x="17505" y="2458"/>
                  <a:pt x="17502" y="2427"/>
                  <a:pt x="17519" y="2406"/>
                </a:cubicBezTo>
                <a:cubicBezTo>
                  <a:pt x="17536" y="2385"/>
                  <a:pt x="17566" y="2382"/>
                  <a:pt x="17588" y="2399"/>
                </a:cubicBezTo>
                <a:cubicBezTo>
                  <a:pt x="17655" y="2454"/>
                  <a:pt x="17723" y="2510"/>
                  <a:pt x="17790" y="2566"/>
                </a:cubicBezTo>
                <a:cubicBezTo>
                  <a:pt x="17810" y="2584"/>
                  <a:pt x="17813" y="2615"/>
                  <a:pt x="17795" y="2635"/>
                </a:cubicBezTo>
                <a:cubicBezTo>
                  <a:pt x="17785" y="2647"/>
                  <a:pt x="17772" y="2653"/>
                  <a:pt x="17758" y="2653"/>
                </a:cubicBezTo>
                <a:close/>
                <a:moveTo>
                  <a:pt x="3638" y="2830"/>
                </a:moveTo>
                <a:cubicBezTo>
                  <a:pt x="3625" y="2830"/>
                  <a:pt x="3612" y="2825"/>
                  <a:pt x="3602" y="2814"/>
                </a:cubicBezTo>
                <a:cubicBezTo>
                  <a:pt x="3584" y="2794"/>
                  <a:pt x="3586" y="2763"/>
                  <a:pt x="3606" y="2745"/>
                </a:cubicBezTo>
                <a:cubicBezTo>
                  <a:pt x="3671" y="2687"/>
                  <a:pt x="3737" y="2629"/>
                  <a:pt x="3803" y="2572"/>
                </a:cubicBezTo>
                <a:cubicBezTo>
                  <a:pt x="3824" y="2555"/>
                  <a:pt x="3855" y="2557"/>
                  <a:pt x="3872" y="2578"/>
                </a:cubicBezTo>
                <a:cubicBezTo>
                  <a:pt x="3890" y="2599"/>
                  <a:pt x="3887" y="2629"/>
                  <a:pt x="3867" y="2647"/>
                </a:cubicBezTo>
                <a:cubicBezTo>
                  <a:pt x="3801" y="2703"/>
                  <a:pt x="3735" y="2760"/>
                  <a:pt x="3671" y="2818"/>
                </a:cubicBezTo>
                <a:cubicBezTo>
                  <a:pt x="3662" y="2826"/>
                  <a:pt x="3650" y="2830"/>
                  <a:pt x="3638" y="2830"/>
                </a:cubicBezTo>
                <a:close/>
                <a:moveTo>
                  <a:pt x="18148" y="3000"/>
                </a:moveTo>
                <a:cubicBezTo>
                  <a:pt x="18136" y="3000"/>
                  <a:pt x="18124" y="2996"/>
                  <a:pt x="18114" y="2987"/>
                </a:cubicBezTo>
                <a:cubicBezTo>
                  <a:pt x="18051" y="2928"/>
                  <a:pt x="17986" y="2869"/>
                  <a:pt x="17922" y="2812"/>
                </a:cubicBezTo>
                <a:cubicBezTo>
                  <a:pt x="17902" y="2794"/>
                  <a:pt x="17900" y="2763"/>
                  <a:pt x="17918" y="2743"/>
                </a:cubicBezTo>
                <a:cubicBezTo>
                  <a:pt x="17936" y="2723"/>
                  <a:pt x="17967" y="2721"/>
                  <a:pt x="17987" y="2739"/>
                </a:cubicBezTo>
                <a:cubicBezTo>
                  <a:pt x="18052" y="2796"/>
                  <a:pt x="18117" y="2856"/>
                  <a:pt x="18181" y="2916"/>
                </a:cubicBezTo>
                <a:cubicBezTo>
                  <a:pt x="18201" y="2934"/>
                  <a:pt x="18202" y="2965"/>
                  <a:pt x="18183" y="2985"/>
                </a:cubicBezTo>
                <a:cubicBezTo>
                  <a:pt x="18174" y="2995"/>
                  <a:pt x="18161" y="3000"/>
                  <a:pt x="18148" y="3000"/>
                </a:cubicBezTo>
                <a:close/>
                <a:moveTo>
                  <a:pt x="3258" y="3187"/>
                </a:moveTo>
                <a:cubicBezTo>
                  <a:pt x="3245" y="3187"/>
                  <a:pt x="3232" y="3182"/>
                  <a:pt x="3223" y="3173"/>
                </a:cubicBezTo>
                <a:cubicBezTo>
                  <a:pt x="3204" y="3153"/>
                  <a:pt x="3204" y="3122"/>
                  <a:pt x="3223" y="3103"/>
                </a:cubicBezTo>
                <a:cubicBezTo>
                  <a:pt x="3286" y="3042"/>
                  <a:pt x="3349" y="2981"/>
                  <a:pt x="3412" y="2922"/>
                </a:cubicBezTo>
                <a:cubicBezTo>
                  <a:pt x="3432" y="2903"/>
                  <a:pt x="3463" y="2904"/>
                  <a:pt x="3482" y="2924"/>
                </a:cubicBezTo>
                <a:cubicBezTo>
                  <a:pt x="3500" y="2944"/>
                  <a:pt x="3499" y="2975"/>
                  <a:pt x="3479" y="2993"/>
                </a:cubicBezTo>
                <a:cubicBezTo>
                  <a:pt x="3417" y="3052"/>
                  <a:pt x="3354" y="3112"/>
                  <a:pt x="3292" y="3173"/>
                </a:cubicBezTo>
                <a:cubicBezTo>
                  <a:pt x="3283" y="3183"/>
                  <a:pt x="3270" y="3187"/>
                  <a:pt x="3258" y="3187"/>
                </a:cubicBezTo>
                <a:close/>
                <a:moveTo>
                  <a:pt x="18520" y="3366"/>
                </a:moveTo>
                <a:cubicBezTo>
                  <a:pt x="18507" y="3366"/>
                  <a:pt x="18494" y="3361"/>
                  <a:pt x="18485" y="3352"/>
                </a:cubicBezTo>
                <a:cubicBezTo>
                  <a:pt x="18425" y="3290"/>
                  <a:pt x="18363" y="3228"/>
                  <a:pt x="18302" y="3167"/>
                </a:cubicBezTo>
                <a:cubicBezTo>
                  <a:pt x="18282" y="3148"/>
                  <a:pt x="18282" y="3117"/>
                  <a:pt x="18301" y="3098"/>
                </a:cubicBezTo>
                <a:cubicBezTo>
                  <a:pt x="18320" y="3079"/>
                  <a:pt x="18351" y="3078"/>
                  <a:pt x="18370" y="3097"/>
                </a:cubicBezTo>
                <a:cubicBezTo>
                  <a:pt x="18432" y="3158"/>
                  <a:pt x="18495" y="3221"/>
                  <a:pt x="18555" y="3283"/>
                </a:cubicBezTo>
                <a:cubicBezTo>
                  <a:pt x="18574" y="3303"/>
                  <a:pt x="18573" y="3334"/>
                  <a:pt x="18554" y="3353"/>
                </a:cubicBezTo>
                <a:cubicBezTo>
                  <a:pt x="18545" y="3362"/>
                  <a:pt x="18532" y="3366"/>
                  <a:pt x="18520" y="3366"/>
                </a:cubicBezTo>
                <a:close/>
                <a:moveTo>
                  <a:pt x="2895" y="3562"/>
                </a:moveTo>
                <a:cubicBezTo>
                  <a:pt x="2883" y="3562"/>
                  <a:pt x="2871" y="3558"/>
                  <a:pt x="2861" y="3550"/>
                </a:cubicBezTo>
                <a:cubicBezTo>
                  <a:pt x="2841" y="3531"/>
                  <a:pt x="2840" y="3500"/>
                  <a:pt x="2859" y="3480"/>
                </a:cubicBezTo>
                <a:cubicBezTo>
                  <a:pt x="2917" y="3417"/>
                  <a:pt x="2978" y="3352"/>
                  <a:pt x="3039" y="3290"/>
                </a:cubicBezTo>
                <a:cubicBezTo>
                  <a:pt x="3058" y="3270"/>
                  <a:pt x="3089" y="3270"/>
                  <a:pt x="3108" y="3289"/>
                </a:cubicBezTo>
                <a:cubicBezTo>
                  <a:pt x="3127" y="3307"/>
                  <a:pt x="3128" y="3338"/>
                  <a:pt x="3109" y="3358"/>
                </a:cubicBezTo>
                <a:cubicBezTo>
                  <a:pt x="3049" y="3420"/>
                  <a:pt x="2989" y="3484"/>
                  <a:pt x="2931" y="3547"/>
                </a:cubicBezTo>
                <a:cubicBezTo>
                  <a:pt x="2921" y="3557"/>
                  <a:pt x="2908" y="3562"/>
                  <a:pt x="2895" y="3562"/>
                </a:cubicBezTo>
                <a:close/>
                <a:moveTo>
                  <a:pt x="18874" y="3750"/>
                </a:moveTo>
                <a:cubicBezTo>
                  <a:pt x="18861" y="3750"/>
                  <a:pt x="18847" y="3744"/>
                  <a:pt x="18837" y="3733"/>
                </a:cubicBezTo>
                <a:cubicBezTo>
                  <a:pt x="18780" y="3668"/>
                  <a:pt x="18721" y="3603"/>
                  <a:pt x="18663" y="3540"/>
                </a:cubicBezTo>
                <a:cubicBezTo>
                  <a:pt x="18645" y="3520"/>
                  <a:pt x="18646" y="3489"/>
                  <a:pt x="18666" y="3471"/>
                </a:cubicBezTo>
                <a:cubicBezTo>
                  <a:pt x="18686" y="3453"/>
                  <a:pt x="18717" y="3454"/>
                  <a:pt x="18735" y="3474"/>
                </a:cubicBezTo>
                <a:cubicBezTo>
                  <a:pt x="18794" y="3537"/>
                  <a:pt x="18853" y="3603"/>
                  <a:pt x="18911" y="3669"/>
                </a:cubicBezTo>
                <a:cubicBezTo>
                  <a:pt x="18929" y="3689"/>
                  <a:pt x="18927" y="3720"/>
                  <a:pt x="18906" y="3738"/>
                </a:cubicBezTo>
                <a:cubicBezTo>
                  <a:pt x="18897" y="3746"/>
                  <a:pt x="18886" y="3750"/>
                  <a:pt x="18874" y="3750"/>
                </a:cubicBezTo>
                <a:close/>
                <a:moveTo>
                  <a:pt x="2550" y="3955"/>
                </a:moveTo>
                <a:cubicBezTo>
                  <a:pt x="2539" y="3955"/>
                  <a:pt x="2528" y="3951"/>
                  <a:pt x="2518" y="3944"/>
                </a:cubicBezTo>
                <a:cubicBezTo>
                  <a:pt x="2498" y="3926"/>
                  <a:pt x="2495" y="3895"/>
                  <a:pt x="2512" y="3875"/>
                </a:cubicBezTo>
                <a:cubicBezTo>
                  <a:pt x="2568" y="3808"/>
                  <a:pt x="2626" y="3741"/>
                  <a:pt x="2683" y="3675"/>
                </a:cubicBezTo>
                <a:cubicBezTo>
                  <a:pt x="2701" y="3655"/>
                  <a:pt x="2732" y="3653"/>
                  <a:pt x="2752" y="3671"/>
                </a:cubicBezTo>
                <a:cubicBezTo>
                  <a:pt x="2772" y="3689"/>
                  <a:pt x="2774" y="3720"/>
                  <a:pt x="2757" y="3740"/>
                </a:cubicBezTo>
                <a:cubicBezTo>
                  <a:pt x="2700" y="3805"/>
                  <a:pt x="2643" y="3871"/>
                  <a:pt x="2587" y="3937"/>
                </a:cubicBezTo>
                <a:cubicBezTo>
                  <a:pt x="2578" y="3949"/>
                  <a:pt x="2564" y="3955"/>
                  <a:pt x="2550" y="3955"/>
                </a:cubicBezTo>
                <a:close/>
                <a:moveTo>
                  <a:pt x="19209" y="4150"/>
                </a:moveTo>
                <a:cubicBezTo>
                  <a:pt x="19195" y="4150"/>
                  <a:pt x="19181" y="4144"/>
                  <a:pt x="19171" y="4131"/>
                </a:cubicBezTo>
                <a:cubicBezTo>
                  <a:pt x="19117" y="4064"/>
                  <a:pt x="19062" y="3996"/>
                  <a:pt x="19007" y="3930"/>
                </a:cubicBezTo>
                <a:cubicBezTo>
                  <a:pt x="18989" y="3910"/>
                  <a:pt x="18992" y="3879"/>
                  <a:pt x="19013" y="3861"/>
                </a:cubicBezTo>
                <a:cubicBezTo>
                  <a:pt x="19033" y="3844"/>
                  <a:pt x="19064" y="3847"/>
                  <a:pt x="19082" y="3867"/>
                </a:cubicBezTo>
                <a:cubicBezTo>
                  <a:pt x="19138" y="3934"/>
                  <a:pt x="19193" y="4002"/>
                  <a:pt x="19248" y="4070"/>
                </a:cubicBezTo>
                <a:cubicBezTo>
                  <a:pt x="19264" y="4091"/>
                  <a:pt x="19261" y="4122"/>
                  <a:pt x="19240" y="4139"/>
                </a:cubicBezTo>
                <a:cubicBezTo>
                  <a:pt x="19231" y="4146"/>
                  <a:pt x="19220" y="4150"/>
                  <a:pt x="19209" y="4150"/>
                </a:cubicBezTo>
                <a:close/>
                <a:moveTo>
                  <a:pt x="2224" y="4364"/>
                </a:moveTo>
                <a:cubicBezTo>
                  <a:pt x="2214" y="4364"/>
                  <a:pt x="2204" y="4360"/>
                  <a:pt x="2195" y="4354"/>
                </a:cubicBezTo>
                <a:cubicBezTo>
                  <a:pt x="2173" y="4337"/>
                  <a:pt x="2169" y="4307"/>
                  <a:pt x="2185" y="4285"/>
                </a:cubicBezTo>
                <a:cubicBezTo>
                  <a:pt x="2238" y="4216"/>
                  <a:pt x="2292" y="4146"/>
                  <a:pt x="2346" y="4078"/>
                </a:cubicBezTo>
                <a:cubicBezTo>
                  <a:pt x="2363" y="4057"/>
                  <a:pt x="2394" y="4053"/>
                  <a:pt x="2415" y="4070"/>
                </a:cubicBezTo>
                <a:cubicBezTo>
                  <a:pt x="2436" y="4087"/>
                  <a:pt x="2440" y="4118"/>
                  <a:pt x="2423" y="4139"/>
                </a:cubicBezTo>
                <a:cubicBezTo>
                  <a:pt x="2369" y="4206"/>
                  <a:pt x="2315" y="4275"/>
                  <a:pt x="2263" y="4344"/>
                </a:cubicBezTo>
                <a:cubicBezTo>
                  <a:pt x="2254" y="4357"/>
                  <a:pt x="2239" y="4364"/>
                  <a:pt x="2224" y="4364"/>
                </a:cubicBezTo>
                <a:close/>
                <a:moveTo>
                  <a:pt x="19525" y="4565"/>
                </a:moveTo>
                <a:cubicBezTo>
                  <a:pt x="19509" y="4565"/>
                  <a:pt x="19494" y="4558"/>
                  <a:pt x="19485" y="4545"/>
                </a:cubicBezTo>
                <a:cubicBezTo>
                  <a:pt x="19434" y="4475"/>
                  <a:pt x="19382" y="4405"/>
                  <a:pt x="19330" y="4336"/>
                </a:cubicBezTo>
                <a:cubicBezTo>
                  <a:pt x="19314" y="4315"/>
                  <a:pt x="19318" y="4284"/>
                  <a:pt x="19340" y="4268"/>
                </a:cubicBezTo>
                <a:cubicBezTo>
                  <a:pt x="19361" y="4251"/>
                  <a:pt x="19392" y="4256"/>
                  <a:pt x="19408" y="4277"/>
                </a:cubicBezTo>
                <a:cubicBezTo>
                  <a:pt x="19461" y="4346"/>
                  <a:pt x="19513" y="4417"/>
                  <a:pt x="19564" y="4488"/>
                </a:cubicBezTo>
                <a:cubicBezTo>
                  <a:pt x="19580" y="4510"/>
                  <a:pt x="19575" y="4540"/>
                  <a:pt x="19553" y="4556"/>
                </a:cubicBezTo>
                <a:cubicBezTo>
                  <a:pt x="19545" y="4562"/>
                  <a:pt x="19535" y="4565"/>
                  <a:pt x="19525" y="4565"/>
                </a:cubicBezTo>
                <a:close/>
                <a:moveTo>
                  <a:pt x="1919" y="4788"/>
                </a:moveTo>
                <a:cubicBezTo>
                  <a:pt x="1909" y="4788"/>
                  <a:pt x="1900" y="4785"/>
                  <a:pt x="1891" y="4779"/>
                </a:cubicBezTo>
                <a:cubicBezTo>
                  <a:pt x="1869" y="4764"/>
                  <a:pt x="1863" y="4734"/>
                  <a:pt x="1879" y="4711"/>
                </a:cubicBezTo>
                <a:cubicBezTo>
                  <a:pt x="1928" y="4639"/>
                  <a:pt x="1978" y="4567"/>
                  <a:pt x="2029" y="4496"/>
                </a:cubicBezTo>
                <a:cubicBezTo>
                  <a:pt x="2045" y="4474"/>
                  <a:pt x="2076" y="4469"/>
                  <a:pt x="2098" y="4485"/>
                </a:cubicBezTo>
                <a:cubicBezTo>
                  <a:pt x="2120" y="4501"/>
                  <a:pt x="2125" y="4532"/>
                  <a:pt x="2109" y="4554"/>
                </a:cubicBezTo>
                <a:cubicBezTo>
                  <a:pt x="2058" y="4624"/>
                  <a:pt x="2008" y="4695"/>
                  <a:pt x="1959" y="4766"/>
                </a:cubicBezTo>
                <a:cubicBezTo>
                  <a:pt x="1950" y="4780"/>
                  <a:pt x="1935" y="4788"/>
                  <a:pt x="1919" y="4788"/>
                </a:cubicBezTo>
                <a:close/>
                <a:moveTo>
                  <a:pt x="19819" y="4995"/>
                </a:moveTo>
                <a:cubicBezTo>
                  <a:pt x="19803" y="4995"/>
                  <a:pt x="19788" y="4988"/>
                  <a:pt x="19778" y="4973"/>
                </a:cubicBezTo>
                <a:cubicBezTo>
                  <a:pt x="19731" y="4901"/>
                  <a:pt x="19683" y="4829"/>
                  <a:pt x="19634" y="4757"/>
                </a:cubicBezTo>
                <a:cubicBezTo>
                  <a:pt x="19619" y="4735"/>
                  <a:pt x="19625" y="4705"/>
                  <a:pt x="19647" y="4689"/>
                </a:cubicBezTo>
                <a:cubicBezTo>
                  <a:pt x="19669" y="4674"/>
                  <a:pt x="19700" y="4680"/>
                  <a:pt x="19715" y="4702"/>
                </a:cubicBezTo>
                <a:cubicBezTo>
                  <a:pt x="19764" y="4774"/>
                  <a:pt x="19813" y="4847"/>
                  <a:pt x="19860" y="4920"/>
                </a:cubicBezTo>
                <a:cubicBezTo>
                  <a:pt x="19875" y="4942"/>
                  <a:pt x="19869" y="4973"/>
                  <a:pt x="19846" y="4988"/>
                </a:cubicBezTo>
                <a:cubicBezTo>
                  <a:pt x="19838" y="4993"/>
                  <a:pt x="19829" y="4995"/>
                  <a:pt x="19819" y="4995"/>
                </a:cubicBezTo>
                <a:close/>
                <a:moveTo>
                  <a:pt x="1634" y="5226"/>
                </a:moveTo>
                <a:cubicBezTo>
                  <a:pt x="1626" y="5226"/>
                  <a:pt x="1617" y="5224"/>
                  <a:pt x="1609" y="5219"/>
                </a:cubicBezTo>
                <a:cubicBezTo>
                  <a:pt x="1586" y="5205"/>
                  <a:pt x="1578" y="5175"/>
                  <a:pt x="1593" y="5152"/>
                </a:cubicBezTo>
                <a:cubicBezTo>
                  <a:pt x="1638" y="5078"/>
                  <a:pt x="1685" y="5003"/>
                  <a:pt x="1733" y="4930"/>
                </a:cubicBezTo>
                <a:cubicBezTo>
                  <a:pt x="1748" y="4907"/>
                  <a:pt x="1778" y="4901"/>
                  <a:pt x="1801" y="4915"/>
                </a:cubicBezTo>
                <a:cubicBezTo>
                  <a:pt x="1823" y="4930"/>
                  <a:pt x="1830" y="4960"/>
                  <a:pt x="1815" y="4983"/>
                </a:cubicBezTo>
                <a:cubicBezTo>
                  <a:pt x="1768" y="5056"/>
                  <a:pt x="1721" y="5130"/>
                  <a:pt x="1676" y="5203"/>
                </a:cubicBezTo>
                <a:cubicBezTo>
                  <a:pt x="1667" y="5218"/>
                  <a:pt x="1651" y="5226"/>
                  <a:pt x="1634" y="5226"/>
                </a:cubicBezTo>
                <a:close/>
                <a:moveTo>
                  <a:pt x="20093" y="5439"/>
                </a:moveTo>
                <a:cubicBezTo>
                  <a:pt x="20076" y="5439"/>
                  <a:pt x="20060" y="5430"/>
                  <a:pt x="20050" y="5415"/>
                </a:cubicBezTo>
                <a:cubicBezTo>
                  <a:pt x="20007" y="5341"/>
                  <a:pt x="19963" y="5266"/>
                  <a:pt x="19917" y="5192"/>
                </a:cubicBezTo>
                <a:cubicBezTo>
                  <a:pt x="19903" y="5169"/>
                  <a:pt x="19910" y="5139"/>
                  <a:pt x="19933" y="5125"/>
                </a:cubicBezTo>
                <a:cubicBezTo>
                  <a:pt x="19956" y="5111"/>
                  <a:pt x="19986" y="5118"/>
                  <a:pt x="20000" y="5141"/>
                </a:cubicBezTo>
                <a:cubicBezTo>
                  <a:pt x="20046" y="5216"/>
                  <a:pt x="20092" y="5291"/>
                  <a:pt x="20135" y="5366"/>
                </a:cubicBezTo>
                <a:cubicBezTo>
                  <a:pt x="20149" y="5389"/>
                  <a:pt x="20141" y="5419"/>
                  <a:pt x="20117" y="5432"/>
                </a:cubicBezTo>
                <a:cubicBezTo>
                  <a:pt x="20110" y="5437"/>
                  <a:pt x="20101" y="5439"/>
                  <a:pt x="20093" y="5439"/>
                </a:cubicBezTo>
                <a:close/>
                <a:moveTo>
                  <a:pt x="1371" y="5679"/>
                </a:moveTo>
                <a:cubicBezTo>
                  <a:pt x="1363" y="5679"/>
                  <a:pt x="1355" y="5677"/>
                  <a:pt x="1348" y="5673"/>
                </a:cubicBezTo>
                <a:cubicBezTo>
                  <a:pt x="1324" y="5660"/>
                  <a:pt x="1315" y="5630"/>
                  <a:pt x="1328" y="5606"/>
                </a:cubicBezTo>
                <a:cubicBezTo>
                  <a:pt x="1370" y="5530"/>
                  <a:pt x="1414" y="5453"/>
                  <a:pt x="1458" y="5377"/>
                </a:cubicBezTo>
                <a:cubicBezTo>
                  <a:pt x="1471" y="5354"/>
                  <a:pt x="1501" y="5346"/>
                  <a:pt x="1525" y="5360"/>
                </a:cubicBezTo>
                <a:cubicBezTo>
                  <a:pt x="1548" y="5373"/>
                  <a:pt x="1556" y="5403"/>
                  <a:pt x="1542" y="5427"/>
                </a:cubicBezTo>
                <a:cubicBezTo>
                  <a:pt x="1499" y="5501"/>
                  <a:pt x="1456" y="5578"/>
                  <a:pt x="1414" y="5653"/>
                </a:cubicBezTo>
                <a:cubicBezTo>
                  <a:pt x="1405" y="5669"/>
                  <a:pt x="1389" y="5679"/>
                  <a:pt x="1371" y="5679"/>
                </a:cubicBezTo>
                <a:close/>
                <a:moveTo>
                  <a:pt x="20344" y="5895"/>
                </a:moveTo>
                <a:cubicBezTo>
                  <a:pt x="20327" y="5895"/>
                  <a:pt x="20310" y="5886"/>
                  <a:pt x="20301" y="5869"/>
                </a:cubicBezTo>
                <a:cubicBezTo>
                  <a:pt x="20261" y="5792"/>
                  <a:pt x="20220" y="5715"/>
                  <a:pt x="20178" y="5640"/>
                </a:cubicBezTo>
                <a:cubicBezTo>
                  <a:pt x="20165" y="5617"/>
                  <a:pt x="20174" y="5587"/>
                  <a:pt x="20198" y="5574"/>
                </a:cubicBezTo>
                <a:cubicBezTo>
                  <a:pt x="20221" y="5561"/>
                  <a:pt x="20251" y="5569"/>
                  <a:pt x="20264" y="5593"/>
                </a:cubicBezTo>
                <a:cubicBezTo>
                  <a:pt x="20306" y="5669"/>
                  <a:pt x="20348" y="5746"/>
                  <a:pt x="20388" y="5824"/>
                </a:cubicBezTo>
                <a:cubicBezTo>
                  <a:pt x="20400" y="5848"/>
                  <a:pt x="20391" y="5877"/>
                  <a:pt x="20367" y="5890"/>
                </a:cubicBezTo>
                <a:cubicBezTo>
                  <a:pt x="20360" y="5894"/>
                  <a:pt x="20352" y="5895"/>
                  <a:pt x="20344" y="5895"/>
                </a:cubicBezTo>
                <a:close/>
                <a:moveTo>
                  <a:pt x="1131" y="6143"/>
                </a:moveTo>
                <a:cubicBezTo>
                  <a:pt x="1123" y="6143"/>
                  <a:pt x="1116" y="6142"/>
                  <a:pt x="1109" y="6138"/>
                </a:cubicBezTo>
                <a:cubicBezTo>
                  <a:pt x="1085" y="6126"/>
                  <a:pt x="1075" y="6097"/>
                  <a:pt x="1087" y="6073"/>
                </a:cubicBezTo>
                <a:cubicBezTo>
                  <a:pt x="1125" y="5994"/>
                  <a:pt x="1165" y="5915"/>
                  <a:pt x="1205" y="5838"/>
                </a:cubicBezTo>
                <a:cubicBezTo>
                  <a:pt x="1217" y="5814"/>
                  <a:pt x="1247" y="5804"/>
                  <a:pt x="1271" y="5817"/>
                </a:cubicBezTo>
                <a:cubicBezTo>
                  <a:pt x="1295" y="5829"/>
                  <a:pt x="1304" y="5859"/>
                  <a:pt x="1292" y="5883"/>
                </a:cubicBezTo>
                <a:cubicBezTo>
                  <a:pt x="1252" y="5960"/>
                  <a:pt x="1213" y="6038"/>
                  <a:pt x="1175" y="6116"/>
                </a:cubicBezTo>
                <a:cubicBezTo>
                  <a:pt x="1166" y="6133"/>
                  <a:pt x="1149" y="6143"/>
                  <a:pt x="1131" y="6143"/>
                </a:cubicBezTo>
                <a:close/>
                <a:moveTo>
                  <a:pt x="20573" y="6363"/>
                </a:moveTo>
                <a:cubicBezTo>
                  <a:pt x="20555" y="6363"/>
                  <a:pt x="20537" y="6352"/>
                  <a:pt x="20529" y="6335"/>
                </a:cubicBezTo>
                <a:cubicBezTo>
                  <a:pt x="20493" y="6256"/>
                  <a:pt x="20456" y="6178"/>
                  <a:pt x="20418" y="6100"/>
                </a:cubicBezTo>
                <a:cubicBezTo>
                  <a:pt x="20406" y="6076"/>
                  <a:pt x="20416" y="6047"/>
                  <a:pt x="20440" y="6035"/>
                </a:cubicBezTo>
                <a:cubicBezTo>
                  <a:pt x="20464" y="6023"/>
                  <a:pt x="20494" y="6033"/>
                  <a:pt x="20506" y="6057"/>
                </a:cubicBezTo>
                <a:cubicBezTo>
                  <a:pt x="20544" y="6135"/>
                  <a:pt x="20582" y="6215"/>
                  <a:pt x="20618" y="6294"/>
                </a:cubicBezTo>
                <a:cubicBezTo>
                  <a:pt x="20629" y="6318"/>
                  <a:pt x="20618" y="6347"/>
                  <a:pt x="20594" y="6359"/>
                </a:cubicBezTo>
                <a:cubicBezTo>
                  <a:pt x="20587" y="6362"/>
                  <a:pt x="20580" y="6363"/>
                  <a:pt x="20573" y="6363"/>
                </a:cubicBezTo>
                <a:close/>
                <a:moveTo>
                  <a:pt x="913" y="6619"/>
                </a:moveTo>
                <a:cubicBezTo>
                  <a:pt x="906" y="6619"/>
                  <a:pt x="900" y="6618"/>
                  <a:pt x="894" y="6615"/>
                </a:cubicBezTo>
                <a:cubicBezTo>
                  <a:pt x="869" y="6605"/>
                  <a:pt x="857" y="6576"/>
                  <a:pt x="868" y="6551"/>
                </a:cubicBezTo>
                <a:cubicBezTo>
                  <a:pt x="902" y="6470"/>
                  <a:pt x="938" y="6390"/>
                  <a:pt x="974" y="6310"/>
                </a:cubicBezTo>
                <a:cubicBezTo>
                  <a:pt x="986" y="6286"/>
                  <a:pt x="1015" y="6275"/>
                  <a:pt x="1039" y="6286"/>
                </a:cubicBezTo>
                <a:cubicBezTo>
                  <a:pt x="1064" y="6298"/>
                  <a:pt x="1075" y="6327"/>
                  <a:pt x="1063" y="6351"/>
                </a:cubicBezTo>
                <a:cubicBezTo>
                  <a:pt x="1027" y="6430"/>
                  <a:pt x="992" y="6510"/>
                  <a:pt x="958" y="6590"/>
                </a:cubicBezTo>
                <a:cubicBezTo>
                  <a:pt x="950" y="6608"/>
                  <a:pt x="932" y="6619"/>
                  <a:pt x="913" y="6619"/>
                </a:cubicBezTo>
                <a:close/>
                <a:moveTo>
                  <a:pt x="20779" y="6841"/>
                </a:moveTo>
                <a:cubicBezTo>
                  <a:pt x="20760" y="6841"/>
                  <a:pt x="20741" y="6829"/>
                  <a:pt x="20734" y="6810"/>
                </a:cubicBezTo>
                <a:cubicBezTo>
                  <a:pt x="20702" y="6731"/>
                  <a:pt x="20668" y="6651"/>
                  <a:pt x="20634" y="6571"/>
                </a:cubicBezTo>
                <a:cubicBezTo>
                  <a:pt x="20623" y="6546"/>
                  <a:pt x="20635" y="6518"/>
                  <a:pt x="20660" y="6507"/>
                </a:cubicBezTo>
                <a:cubicBezTo>
                  <a:pt x="20685" y="6496"/>
                  <a:pt x="20713" y="6508"/>
                  <a:pt x="20724" y="6532"/>
                </a:cubicBezTo>
                <a:cubicBezTo>
                  <a:pt x="20759" y="6613"/>
                  <a:pt x="20792" y="6694"/>
                  <a:pt x="20825" y="6774"/>
                </a:cubicBezTo>
                <a:cubicBezTo>
                  <a:pt x="20835" y="6799"/>
                  <a:pt x="20822" y="6827"/>
                  <a:pt x="20797" y="6837"/>
                </a:cubicBezTo>
                <a:cubicBezTo>
                  <a:pt x="20791" y="6840"/>
                  <a:pt x="20785" y="6841"/>
                  <a:pt x="20779" y="6841"/>
                </a:cubicBezTo>
                <a:close/>
                <a:moveTo>
                  <a:pt x="718" y="7106"/>
                </a:moveTo>
                <a:cubicBezTo>
                  <a:pt x="713" y="7106"/>
                  <a:pt x="707" y="7105"/>
                  <a:pt x="701" y="7102"/>
                </a:cubicBezTo>
                <a:cubicBezTo>
                  <a:pt x="676" y="7093"/>
                  <a:pt x="663" y="7065"/>
                  <a:pt x="673" y="7040"/>
                </a:cubicBezTo>
                <a:cubicBezTo>
                  <a:pt x="703" y="6957"/>
                  <a:pt x="735" y="6875"/>
                  <a:pt x="767" y="6794"/>
                </a:cubicBezTo>
                <a:cubicBezTo>
                  <a:pt x="777" y="6769"/>
                  <a:pt x="806" y="6757"/>
                  <a:pt x="831" y="6767"/>
                </a:cubicBezTo>
                <a:cubicBezTo>
                  <a:pt x="856" y="6777"/>
                  <a:pt x="868" y="6805"/>
                  <a:pt x="858" y="6830"/>
                </a:cubicBezTo>
                <a:cubicBezTo>
                  <a:pt x="826" y="6910"/>
                  <a:pt x="795" y="6992"/>
                  <a:pt x="764" y="7074"/>
                </a:cubicBezTo>
                <a:cubicBezTo>
                  <a:pt x="757" y="7093"/>
                  <a:pt x="738" y="7106"/>
                  <a:pt x="718" y="7106"/>
                </a:cubicBezTo>
                <a:close/>
                <a:moveTo>
                  <a:pt x="20962" y="7330"/>
                </a:moveTo>
                <a:cubicBezTo>
                  <a:pt x="20942" y="7330"/>
                  <a:pt x="20923" y="7317"/>
                  <a:pt x="20916" y="7297"/>
                </a:cubicBezTo>
                <a:cubicBezTo>
                  <a:pt x="20887" y="7215"/>
                  <a:pt x="20858" y="7133"/>
                  <a:pt x="20828" y="7053"/>
                </a:cubicBezTo>
                <a:cubicBezTo>
                  <a:pt x="20818" y="7027"/>
                  <a:pt x="20831" y="6999"/>
                  <a:pt x="20856" y="6990"/>
                </a:cubicBezTo>
                <a:cubicBezTo>
                  <a:pt x="20882" y="6980"/>
                  <a:pt x="20910" y="6993"/>
                  <a:pt x="20919" y="7018"/>
                </a:cubicBezTo>
                <a:cubicBezTo>
                  <a:pt x="20950" y="7100"/>
                  <a:pt x="20980" y="7183"/>
                  <a:pt x="21008" y="7265"/>
                </a:cubicBezTo>
                <a:cubicBezTo>
                  <a:pt x="21017" y="7291"/>
                  <a:pt x="21004" y="7319"/>
                  <a:pt x="20978" y="7327"/>
                </a:cubicBezTo>
                <a:cubicBezTo>
                  <a:pt x="20973" y="7329"/>
                  <a:pt x="20967" y="7330"/>
                  <a:pt x="20962" y="7330"/>
                </a:cubicBezTo>
                <a:close/>
                <a:moveTo>
                  <a:pt x="548" y="7601"/>
                </a:moveTo>
                <a:cubicBezTo>
                  <a:pt x="543" y="7601"/>
                  <a:pt x="538" y="7600"/>
                  <a:pt x="533" y="7599"/>
                </a:cubicBezTo>
                <a:cubicBezTo>
                  <a:pt x="508" y="7591"/>
                  <a:pt x="493" y="7563"/>
                  <a:pt x="501" y="7537"/>
                </a:cubicBezTo>
                <a:cubicBezTo>
                  <a:pt x="528" y="7454"/>
                  <a:pt x="555" y="7370"/>
                  <a:pt x="584" y="7287"/>
                </a:cubicBezTo>
                <a:cubicBezTo>
                  <a:pt x="593" y="7262"/>
                  <a:pt x="620" y="7248"/>
                  <a:pt x="646" y="7257"/>
                </a:cubicBezTo>
                <a:cubicBezTo>
                  <a:pt x="672" y="7266"/>
                  <a:pt x="685" y="7294"/>
                  <a:pt x="677" y="7319"/>
                </a:cubicBezTo>
                <a:cubicBezTo>
                  <a:pt x="648" y="7401"/>
                  <a:pt x="621" y="7484"/>
                  <a:pt x="595" y="7567"/>
                </a:cubicBezTo>
                <a:cubicBezTo>
                  <a:pt x="588" y="7588"/>
                  <a:pt x="569" y="7601"/>
                  <a:pt x="548" y="7601"/>
                </a:cubicBezTo>
                <a:close/>
                <a:moveTo>
                  <a:pt x="21121" y="7828"/>
                </a:moveTo>
                <a:cubicBezTo>
                  <a:pt x="21099" y="7828"/>
                  <a:pt x="21080" y="7814"/>
                  <a:pt x="21074" y="7792"/>
                </a:cubicBezTo>
                <a:cubicBezTo>
                  <a:pt x="21049" y="7709"/>
                  <a:pt x="21024" y="7626"/>
                  <a:pt x="20998" y="7544"/>
                </a:cubicBezTo>
                <a:cubicBezTo>
                  <a:pt x="20989" y="7518"/>
                  <a:pt x="21004" y="7490"/>
                  <a:pt x="21029" y="7482"/>
                </a:cubicBezTo>
                <a:cubicBezTo>
                  <a:pt x="21055" y="7474"/>
                  <a:pt x="21083" y="7488"/>
                  <a:pt x="21091" y="7514"/>
                </a:cubicBezTo>
                <a:cubicBezTo>
                  <a:pt x="21117" y="7597"/>
                  <a:pt x="21143" y="7681"/>
                  <a:pt x="21168" y="7765"/>
                </a:cubicBezTo>
                <a:cubicBezTo>
                  <a:pt x="21175" y="7791"/>
                  <a:pt x="21160" y="7818"/>
                  <a:pt x="21134" y="7826"/>
                </a:cubicBezTo>
                <a:cubicBezTo>
                  <a:pt x="21130" y="7827"/>
                  <a:pt x="21125" y="7828"/>
                  <a:pt x="21121" y="7828"/>
                </a:cubicBezTo>
                <a:close/>
                <a:moveTo>
                  <a:pt x="403" y="8103"/>
                </a:moveTo>
                <a:cubicBezTo>
                  <a:pt x="399" y="8103"/>
                  <a:pt x="394" y="8102"/>
                  <a:pt x="390" y="8101"/>
                </a:cubicBezTo>
                <a:cubicBezTo>
                  <a:pt x="364" y="8094"/>
                  <a:pt x="348" y="8067"/>
                  <a:pt x="355" y="8041"/>
                </a:cubicBezTo>
                <a:cubicBezTo>
                  <a:pt x="377" y="7957"/>
                  <a:pt x="401" y="7872"/>
                  <a:pt x="425" y="7788"/>
                </a:cubicBezTo>
                <a:cubicBezTo>
                  <a:pt x="433" y="7762"/>
                  <a:pt x="460" y="7747"/>
                  <a:pt x="486" y="7755"/>
                </a:cubicBezTo>
                <a:cubicBezTo>
                  <a:pt x="512" y="7762"/>
                  <a:pt x="527" y="7790"/>
                  <a:pt x="519" y="7816"/>
                </a:cubicBezTo>
                <a:cubicBezTo>
                  <a:pt x="495" y="7899"/>
                  <a:pt x="472" y="7983"/>
                  <a:pt x="450" y="8066"/>
                </a:cubicBezTo>
                <a:cubicBezTo>
                  <a:pt x="444" y="8088"/>
                  <a:pt x="424" y="8103"/>
                  <a:pt x="403" y="8103"/>
                </a:cubicBezTo>
                <a:close/>
                <a:moveTo>
                  <a:pt x="21255" y="8332"/>
                </a:moveTo>
                <a:cubicBezTo>
                  <a:pt x="21233" y="8332"/>
                  <a:pt x="21213" y="8317"/>
                  <a:pt x="21207" y="8295"/>
                </a:cubicBezTo>
                <a:cubicBezTo>
                  <a:pt x="21187" y="8210"/>
                  <a:pt x="21166" y="8125"/>
                  <a:pt x="21144" y="8043"/>
                </a:cubicBezTo>
                <a:cubicBezTo>
                  <a:pt x="21137" y="8017"/>
                  <a:pt x="21152" y="7990"/>
                  <a:pt x="21178" y="7983"/>
                </a:cubicBezTo>
                <a:cubicBezTo>
                  <a:pt x="21204" y="7976"/>
                  <a:pt x="21231" y="7991"/>
                  <a:pt x="21238" y="8018"/>
                </a:cubicBezTo>
                <a:cubicBezTo>
                  <a:pt x="21260" y="8101"/>
                  <a:pt x="21282" y="8187"/>
                  <a:pt x="21302" y="8272"/>
                </a:cubicBezTo>
                <a:cubicBezTo>
                  <a:pt x="21309" y="8298"/>
                  <a:pt x="21293" y="8325"/>
                  <a:pt x="21266" y="8331"/>
                </a:cubicBezTo>
                <a:cubicBezTo>
                  <a:pt x="21262" y="8332"/>
                  <a:pt x="21259" y="8332"/>
                  <a:pt x="21255" y="8332"/>
                </a:cubicBezTo>
                <a:close/>
                <a:moveTo>
                  <a:pt x="282" y="8611"/>
                </a:moveTo>
                <a:cubicBezTo>
                  <a:pt x="279" y="8611"/>
                  <a:pt x="275" y="8610"/>
                  <a:pt x="272" y="8610"/>
                </a:cubicBezTo>
                <a:cubicBezTo>
                  <a:pt x="246" y="8604"/>
                  <a:pt x="229" y="8578"/>
                  <a:pt x="234" y="8552"/>
                </a:cubicBezTo>
                <a:cubicBezTo>
                  <a:pt x="252" y="8467"/>
                  <a:pt x="272" y="8381"/>
                  <a:pt x="292" y="8296"/>
                </a:cubicBezTo>
                <a:cubicBezTo>
                  <a:pt x="298" y="8269"/>
                  <a:pt x="324" y="8253"/>
                  <a:pt x="351" y="8259"/>
                </a:cubicBezTo>
                <a:cubicBezTo>
                  <a:pt x="377" y="8266"/>
                  <a:pt x="393" y="8292"/>
                  <a:pt x="387" y="8318"/>
                </a:cubicBezTo>
                <a:cubicBezTo>
                  <a:pt x="367" y="8402"/>
                  <a:pt x="348" y="8488"/>
                  <a:pt x="330" y="8572"/>
                </a:cubicBezTo>
                <a:cubicBezTo>
                  <a:pt x="325" y="8595"/>
                  <a:pt x="305" y="8611"/>
                  <a:pt x="282" y="8611"/>
                </a:cubicBezTo>
                <a:close/>
                <a:moveTo>
                  <a:pt x="21364" y="8843"/>
                </a:moveTo>
                <a:cubicBezTo>
                  <a:pt x="21341" y="8843"/>
                  <a:pt x="21321" y="8826"/>
                  <a:pt x="21316" y="8803"/>
                </a:cubicBezTo>
                <a:cubicBezTo>
                  <a:pt x="21300" y="8718"/>
                  <a:pt x="21283" y="8632"/>
                  <a:pt x="21265" y="8548"/>
                </a:cubicBezTo>
                <a:cubicBezTo>
                  <a:pt x="21259" y="8522"/>
                  <a:pt x="21276" y="8496"/>
                  <a:pt x="21302" y="8490"/>
                </a:cubicBezTo>
                <a:cubicBezTo>
                  <a:pt x="21329" y="8484"/>
                  <a:pt x="21355" y="8501"/>
                  <a:pt x="21361" y="8528"/>
                </a:cubicBezTo>
                <a:cubicBezTo>
                  <a:pt x="21379" y="8612"/>
                  <a:pt x="21396" y="8699"/>
                  <a:pt x="21412" y="8785"/>
                </a:cubicBezTo>
                <a:cubicBezTo>
                  <a:pt x="21417" y="8811"/>
                  <a:pt x="21400" y="8837"/>
                  <a:pt x="21373" y="8842"/>
                </a:cubicBezTo>
                <a:cubicBezTo>
                  <a:pt x="21370" y="8843"/>
                  <a:pt x="21367" y="8843"/>
                  <a:pt x="21364" y="8843"/>
                </a:cubicBezTo>
                <a:close/>
                <a:moveTo>
                  <a:pt x="186" y="9124"/>
                </a:moveTo>
                <a:cubicBezTo>
                  <a:pt x="184" y="9124"/>
                  <a:pt x="181" y="9124"/>
                  <a:pt x="179" y="9123"/>
                </a:cubicBezTo>
                <a:cubicBezTo>
                  <a:pt x="152" y="9119"/>
                  <a:pt x="134" y="9094"/>
                  <a:pt x="138" y="9067"/>
                </a:cubicBezTo>
                <a:cubicBezTo>
                  <a:pt x="152" y="8981"/>
                  <a:pt x="167" y="8894"/>
                  <a:pt x="183" y="8809"/>
                </a:cubicBezTo>
                <a:cubicBezTo>
                  <a:pt x="188" y="8782"/>
                  <a:pt x="213" y="8765"/>
                  <a:pt x="240" y="8770"/>
                </a:cubicBezTo>
                <a:cubicBezTo>
                  <a:pt x="267" y="8775"/>
                  <a:pt x="284" y="8800"/>
                  <a:pt x="279" y="8827"/>
                </a:cubicBezTo>
                <a:cubicBezTo>
                  <a:pt x="263" y="8912"/>
                  <a:pt x="248" y="8998"/>
                  <a:pt x="235" y="9083"/>
                </a:cubicBezTo>
                <a:cubicBezTo>
                  <a:pt x="231" y="9107"/>
                  <a:pt x="210" y="9124"/>
                  <a:pt x="186" y="9124"/>
                </a:cubicBezTo>
                <a:close/>
                <a:moveTo>
                  <a:pt x="21448" y="9358"/>
                </a:moveTo>
                <a:cubicBezTo>
                  <a:pt x="21424" y="9358"/>
                  <a:pt x="21403" y="9340"/>
                  <a:pt x="21400" y="9316"/>
                </a:cubicBezTo>
                <a:cubicBezTo>
                  <a:pt x="21388" y="9230"/>
                  <a:pt x="21375" y="9143"/>
                  <a:pt x="21361" y="9059"/>
                </a:cubicBezTo>
                <a:cubicBezTo>
                  <a:pt x="21357" y="9032"/>
                  <a:pt x="21375" y="9007"/>
                  <a:pt x="21402" y="9003"/>
                </a:cubicBezTo>
                <a:cubicBezTo>
                  <a:pt x="21428" y="8998"/>
                  <a:pt x="21453" y="9016"/>
                  <a:pt x="21458" y="9043"/>
                </a:cubicBezTo>
                <a:cubicBezTo>
                  <a:pt x="21472" y="9128"/>
                  <a:pt x="21485" y="9216"/>
                  <a:pt x="21497" y="9302"/>
                </a:cubicBezTo>
                <a:cubicBezTo>
                  <a:pt x="21501" y="9329"/>
                  <a:pt x="21482" y="9354"/>
                  <a:pt x="21455" y="9358"/>
                </a:cubicBezTo>
                <a:cubicBezTo>
                  <a:pt x="21453" y="9358"/>
                  <a:pt x="21451" y="9358"/>
                  <a:pt x="21448" y="9358"/>
                </a:cubicBezTo>
                <a:close/>
                <a:moveTo>
                  <a:pt x="116" y="9641"/>
                </a:moveTo>
                <a:cubicBezTo>
                  <a:pt x="114" y="9641"/>
                  <a:pt x="112" y="9641"/>
                  <a:pt x="110" y="9641"/>
                </a:cubicBezTo>
                <a:cubicBezTo>
                  <a:pt x="84" y="9638"/>
                  <a:pt x="64" y="9614"/>
                  <a:pt x="67" y="9587"/>
                </a:cubicBezTo>
                <a:cubicBezTo>
                  <a:pt x="77" y="9500"/>
                  <a:pt x="88" y="9413"/>
                  <a:pt x="99" y="9327"/>
                </a:cubicBezTo>
                <a:cubicBezTo>
                  <a:pt x="103" y="9300"/>
                  <a:pt x="128" y="9281"/>
                  <a:pt x="155" y="9285"/>
                </a:cubicBezTo>
                <a:cubicBezTo>
                  <a:pt x="181" y="9288"/>
                  <a:pt x="200" y="9313"/>
                  <a:pt x="196" y="9340"/>
                </a:cubicBezTo>
                <a:cubicBezTo>
                  <a:pt x="185" y="9425"/>
                  <a:pt x="174" y="9512"/>
                  <a:pt x="164" y="9598"/>
                </a:cubicBezTo>
                <a:cubicBezTo>
                  <a:pt x="162" y="9623"/>
                  <a:pt x="141" y="9641"/>
                  <a:pt x="116" y="9641"/>
                </a:cubicBezTo>
                <a:close/>
                <a:moveTo>
                  <a:pt x="21508" y="9877"/>
                </a:moveTo>
                <a:cubicBezTo>
                  <a:pt x="21483" y="9877"/>
                  <a:pt x="21461" y="9858"/>
                  <a:pt x="21459" y="9832"/>
                </a:cubicBezTo>
                <a:cubicBezTo>
                  <a:pt x="21451" y="9747"/>
                  <a:pt x="21442" y="9660"/>
                  <a:pt x="21433" y="9574"/>
                </a:cubicBezTo>
                <a:cubicBezTo>
                  <a:pt x="21430" y="9547"/>
                  <a:pt x="21449" y="9523"/>
                  <a:pt x="21476" y="9520"/>
                </a:cubicBezTo>
                <a:cubicBezTo>
                  <a:pt x="21503" y="9516"/>
                  <a:pt x="21527" y="9536"/>
                  <a:pt x="21530" y="9563"/>
                </a:cubicBezTo>
                <a:cubicBezTo>
                  <a:pt x="21540" y="9649"/>
                  <a:pt x="21549" y="9737"/>
                  <a:pt x="21556" y="9824"/>
                </a:cubicBezTo>
                <a:cubicBezTo>
                  <a:pt x="21559" y="9851"/>
                  <a:pt x="21539" y="9874"/>
                  <a:pt x="21512" y="9877"/>
                </a:cubicBezTo>
                <a:cubicBezTo>
                  <a:pt x="21511" y="9877"/>
                  <a:pt x="21509" y="9877"/>
                  <a:pt x="21508" y="9877"/>
                </a:cubicBezTo>
                <a:close/>
                <a:moveTo>
                  <a:pt x="70" y="10162"/>
                </a:moveTo>
                <a:cubicBezTo>
                  <a:pt x="69" y="10162"/>
                  <a:pt x="68" y="10162"/>
                  <a:pt x="67" y="10162"/>
                </a:cubicBezTo>
                <a:cubicBezTo>
                  <a:pt x="40" y="10160"/>
                  <a:pt x="20" y="10137"/>
                  <a:pt x="22" y="10110"/>
                </a:cubicBezTo>
                <a:cubicBezTo>
                  <a:pt x="27" y="10023"/>
                  <a:pt x="34" y="9935"/>
                  <a:pt x="41" y="9848"/>
                </a:cubicBezTo>
                <a:cubicBezTo>
                  <a:pt x="44" y="9821"/>
                  <a:pt x="67" y="9801"/>
                  <a:pt x="94" y="9804"/>
                </a:cubicBezTo>
                <a:cubicBezTo>
                  <a:pt x="121" y="9806"/>
                  <a:pt x="141" y="9830"/>
                  <a:pt x="139" y="9857"/>
                </a:cubicBezTo>
                <a:cubicBezTo>
                  <a:pt x="131" y="9943"/>
                  <a:pt x="125" y="10030"/>
                  <a:pt x="119" y="10116"/>
                </a:cubicBezTo>
                <a:cubicBezTo>
                  <a:pt x="118" y="10142"/>
                  <a:pt x="96" y="10162"/>
                  <a:pt x="70" y="10162"/>
                </a:cubicBezTo>
                <a:close/>
                <a:moveTo>
                  <a:pt x="21542" y="10398"/>
                </a:moveTo>
                <a:cubicBezTo>
                  <a:pt x="21516" y="10398"/>
                  <a:pt x="21494" y="10377"/>
                  <a:pt x="21493" y="10351"/>
                </a:cubicBezTo>
                <a:cubicBezTo>
                  <a:pt x="21489" y="10264"/>
                  <a:pt x="21485" y="10177"/>
                  <a:pt x="21479" y="10092"/>
                </a:cubicBezTo>
                <a:cubicBezTo>
                  <a:pt x="21477" y="10065"/>
                  <a:pt x="21498" y="10041"/>
                  <a:pt x="21525" y="10039"/>
                </a:cubicBezTo>
                <a:cubicBezTo>
                  <a:pt x="21551" y="10038"/>
                  <a:pt x="21575" y="10058"/>
                  <a:pt x="21577" y="10085"/>
                </a:cubicBezTo>
                <a:cubicBezTo>
                  <a:pt x="21582" y="10171"/>
                  <a:pt x="21587" y="10259"/>
                  <a:pt x="21591" y="10347"/>
                </a:cubicBezTo>
                <a:cubicBezTo>
                  <a:pt x="21592" y="10374"/>
                  <a:pt x="21571" y="10397"/>
                  <a:pt x="21544" y="10398"/>
                </a:cubicBezTo>
                <a:cubicBezTo>
                  <a:pt x="21543" y="10398"/>
                  <a:pt x="21542" y="10398"/>
                  <a:pt x="21542" y="10398"/>
                </a:cubicBezTo>
                <a:close/>
                <a:moveTo>
                  <a:pt x="50" y="10683"/>
                </a:moveTo>
                <a:cubicBezTo>
                  <a:pt x="50" y="10683"/>
                  <a:pt x="50" y="10683"/>
                  <a:pt x="49" y="10683"/>
                </a:cubicBezTo>
                <a:cubicBezTo>
                  <a:pt x="22" y="10683"/>
                  <a:pt x="1" y="10661"/>
                  <a:pt x="1" y="10634"/>
                </a:cubicBezTo>
                <a:cubicBezTo>
                  <a:pt x="2" y="10547"/>
                  <a:pt x="5" y="10458"/>
                  <a:pt x="8" y="10371"/>
                </a:cubicBezTo>
                <a:cubicBezTo>
                  <a:pt x="9" y="10344"/>
                  <a:pt x="32" y="10324"/>
                  <a:pt x="59" y="10324"/>
                </a:cubicBezTo>
                <a:cubicBezTo>
                  <a:pt x="86" y="10325"/>
                  <a:pt x="107" y="10348"/>
                  <a:pt x="106" y="10375"/>
                </a:cubicBezTo>
                <a:cubicBezTo>
                  <a:pt x="103" y="10461"/>
                  <a:pt x="100" y="10549"/>
                  <a:pt x="99" y="10635"/>
                </a:cubicBezTo>
                <a:cubicBezTo>
                  <a:pt x="99" y="10662"/>
                  <a:pt x="77" y="10683"/>
                  <a:pt x="50" y="10683"/>
                </a:cubicBezTo>
                <a:close/>
                <a:moveTo>
                  <a:pt x="21548" y="11110"/>
                </a:moveTo>
                <a:cubicBezTo>
                  <a:pt x="21548" y="11110"/>
                  <a:pt x="21547" y="11110"/>
                  <a:pt x="21547" y="11110"/>
                </a:cubicBezTo>
                <a:cubicBezTo>
                  <a:pt x="21520" y="11109"/>
                  <a:pt x="21498" y="11087"/>
                  <a:pt x="21499" y="11060"/>
                </a:cubicBezTo>
                <a:cubicBezTo>
                  <a:pt x="21501" y="10973"/>
                  <a:pt x="21502" y="10886"/>
                  <a:pt x="21502" y="10800"/>
                </a:cubicBezTo>
                <a:cubicBezTo>
                  <a:pt x="21502" y="10737"/>
                  <a:pt x="21502" y="10673"/>
                  <a:pt x="21500" y="10610"/>
                </a:cubicBezTo>
                <a:cubicBezTo>
                  <a:pt x="21500" y="10583"/>
                  <a:pt x="21521" y="10561"/>
                  <a:pt x="21549" y="10561"/>
                </a:cubicBezTo>
                <a:cubicBezTo>
                  <a:pt x="21549" y="10561"/>
                  <a:pt x="21549" y="10561"/>
                  <a:pt x="21549" y="10561"/>
                </a:cubicBezTo>
                <a:cubicBezTo>
                  <a:pt x="21576" y="10561"/>
                  <a:pt x="21598" y="10582"/>
                  <a:pt x="21598" y="10609"/>
                </a:cubicBezTo>
                <a:cubicBezTo>
                  <a:pt x="21599" y="10672"/>
                  <a:pt x="21600" y="10736"/>
                  <a:pt x="21600" y="10800"/>
                </a:cubicBezTo>
                <a:cubicBezTo>
                  <a:pt x="21600" y="10887"/>
                  <a:pt x="21599" y="10975"/>
                  <a:pt x="21597" y="11062"/>
                </a:cubicBezTo>
                <a:cubicBezTo>
                  <a:pt x="21596" y="11089"/>
                  <a:pt x="21574" y="11110"/>
                  <a:pt x="21548" y="11110"/>
                </a:cubicBezTo>
                <a:close/>
                <a:moveTo>
                  <a:pt x="55" y="11205"/>
                </a:moveTo>
                <a:cubicBezTo>
                  <a:pt x="28" y="11205"/>
                  <a:pt x="6" y="11184"/>
                  <a:pt x="6" y="11158"/>
                </a:cubicBezTo>
                <a:cubicBezTo>
                  <a:pt x="3" y="11071"/>
                  <a:pt x="1" y="10983"/>
                  <a:pt x="0" y="10896"/>
                </a:cubicBezTo>
                <a:cubicBezTo>
                  <a:pt x="0" y="10869"/>
                  <a:pt x="22" y="10847"/>
                  <a:pt x="49" y="10847"/>
                </a:cubicBezTo>
                <a:cubicBezTo>
                  <a:pt x="49" y="10847"/>
                  <a:pt x="49" y="10847"/>
                  <a:pt x="49" y="10847"/>
                </a:cubicBezTo>
                <a:cubicBezTo>
                  <a:pt x="76" y="10847"/>
                  <a:pt x="98" y="10868"/>
                  <a:pt x="98" y="10895"/>
                </a:cubicBezTo>
                <a:cubicBezTo>
                  <a:pt x="99" y="10981"/>
                  <a:pt x="101" y="11068"/>
                  <a:pt x="103" y="11155"/>
                </a:cubicBezTo>
                <a:cubicBezTo>
                  <a:pt x="104" y="11182"/>
                  <a:pt x="83" y="11204"/>
                  <a:pt x="56" y="11205"/>
                </a:cubicBezTo>
                <a:cubicBezTo>
                  <a:pt x="56" y="11205"/>
                  <a:pt x="55" y="11205"/>
                  <a:pt x="55" y="11205"/>
                </a:cubicBezTo>
                <a:close/>
                <a:moveTo>
                  <a:pt x="21523" y="11632"/>
                </a:moveTo>
                <a:cubicBezTo>
                  <a:pt x="21522" y="11632"/>
                  <a:pt x="21521" y="11632"/>
                  <a:pt x="21519" y="11631"/>
                </a:cubicBezTo>
                <a:cubicBezTo>
                  <a:pt x="21492" y="11630"/>
                  <a:pt x="21472" y="11606"/>
                  <a:pt x="21474" y="11579"/>
                </a:cubicBezTo>
                <a:cubicBezTo>
                  <a:pt x="21480" y="11494"/>
                  <a:pt x="21485" y="11406"/>
                  <a:pt x="21490" y="11320"/>
                </a:cubicBezTo>
                <a:cubicBezTo>
                  <a:pt x="21491" y="11293"/>
                  <a:pt x="21513" y="11271"/>
                  <a:pt x="21541" y="11273"/>
                </a:cubicBezTo>
                <a:cubicBezTo>
                  <a:pt x="21568" y="11274"/>
                  <a:pt x="21589" y="11297"/>
                  <a:pt x="21587" y="11324"/>
                </a:cubicBezTo>
                <a:cubicBezTo>
                  <a:pt x="21583" y="11412"/>
                  <a:pt x="21578" y="11500"/>
                  <a:pt x="21572" y="11586"/>
                </a:cubicBezTo>
                <a:cubicBezTo>
                  <a:pt x="21570" y="11612"/>
                  <a:pt x="21548" y="11632"/>
                  <a:pt x="21523" y="11632"/>
                </a:cubicBezTo>
                <a:close/>
                <a:moveTo>
                  <a:pt x="84" y="11727"/>
                </a:moveTo>
                <a:cubicBezTo>
                  <a:pt x="59" y="11727"/>
                  <a:pt x="37" y="11707"/>
                  <a:pt x="35" y="11682"/>
                </a:cubicBezTo>
                <a:cubicBezTo>
                  <a:pt x="28" y="11595"/>
                  <a:pt x="22" y="11507"/>
                  <a:pt x="17" y="11420"/>
                </a:cubicBezTo>
                <a:cubicBezTo>
                  <a:pt x="16" y="11393"/>
                  <a:pt x="36" y="11370"/>
                  <a:pt x="63" y="11368"/>
                </a:cubicBezTo>
                <a:cubicBezTo>
                  <a:pt x="91" y="11367"/>
                  <a:pt x="114" y="11387"/>
                  <a:pt x="115" y="11414"/>
                </a:cubicBezTo>
                <a:cubicBezTo>
                  <a:pt x="120" y="11501"/>
                  <a:pt x="126" y="11588"/>
                  <a:pt x="133" y="11674"/>
                </a:cubicBezTo>
                <a:cubicBezTo>
                  <a:pt x="135" y="11701"/>
                  <a:pt x="115" y="11724"/>
                  <a:pt x="88" y="11727"/>
                </a:cubicBezTo>
                <a:cubicBezTo>
                  <a:pt x="87" y="11727"/>
                  <a:pt x="85" y="11727"/>
                  <a:pt x="84" y="11727"/>
                </a:cubicBezTo>
                <a:close/>
                <a:moveTo>
                  <a:pt x="21473" y="12151"/>
                </a:moveTo>
                <a:cubicBezTo>
                  <a:pt x="21471" y="12151"/>
                  <a:pt x="21469" y="12151"/>
                  <a:pt x="21467" y="12151"/>
                </a:cubicBezTo>
                <a:cubicBezTo>
                  <a:pt x="21440" y="12148"/>
                  <a:pt x="21421" y="12123"/>
                  <a:pt x="21424" y="12097"/>
                </a:cubicBezTo>
                <a:cubicBezTo>
                  <a:pt x="21435" y="12010"/>
                  <a:pt x="21444" y="11923"/>
                  <a:pt x="21452" y="11838"/>
                </a:cubicBezTo>
                <a:cubicBezTo>
                  <a:pt x="21455" y="11811"/>
                  <a:pt x="21479" y="11791"/>
                  <a:pt x="21506" y="11794"/>
                </a:cubicBezTo>
                <a:cubicBezTo>
                  <a:pt x="21533" y="11797"/>
                  <a:pt x="21552" y="11821"/>
                  <a:pt x="21550" y="11847"/>
                </a:cubicBezTo>
                <a:cubicBezTo>
                  <a:pt x="21542" y="11933"/>
                  <a:pt x="21532" y="12021"/>
                  <a:pt x="21522" y="12108"/>
                </a:cubicBezTo>
                <a:cubicBezTo>
                  <a:pt x="21519" y="12133"/>
                  <a:pt x="21497" y="12151"/>
                  <a:pt x="21473" y="12151"/>
                </a:cubicBezTo>
                <a:close/>
                <a:moveTo>
                  <a:pt x="139" y="12246"/>
                </a:moveTo>
                <a:cubicBezTo>
                  <a:pt x="114" y="12246"/>
                  <a:pt x="93" y="12228"/>
                  <a:pt x="90" y="12203"/>
                </a:cubicBezTo>
                <a:cubicBezTo>
                  <a:pt x="79" y="12117"/>
                  <a:pt x="69" y="12029"/>
                  <a:pt x="60" y="11943"/>
                </a:cubicBezTo>
                <a:cubicBezTo>
                  <a:pt x="57" y="11916"/>
                  <a:pt x="76" y="11892"/>
                  <a:pt x="103" y="11889"/>
                </a:cubicBezTo>
                <a:cubicBezTo>
                  <a:pt x="130" y="11886"/>
                  <a:pt x="154" y="11906"/>
                  <a:pt x="157" y="11933"/>
                </a:cubicBezTo>
                <a:cubicBezTo>
                  <a:pt x="166" y="12018"/>
                  <a:pt x="176" y="12105"/>
                  <a:pt x="187" y="12191"/>
                </a:cubicBezTo>
                <a:cubicBezTo>
                  <a:pt x="191" y="12218"/>
                  <a:pt x="172" y="12242"/>
                  <a:pt x="145" y="12246"/>
                </a:cubicBezTo>
                <a:cubicBezTo>
                  <a:pt x="143" y="12246"/>
                  <a:pt x="141" y="12246"/>
                  <a:pt x="139" y="12246"/>
                </a:cubicBezTo>
                <a:close/>
                <a:moveTo>
                  <a:pt x="21398" y="12668"/>
                </a:moveTo>
                <a:cubicBezTo>
                  <a:pt x="21395" y="12668"/>
                  <a:pt x="21392" y="12668"/>
                  <a:pt x="21390" y="12667"/>
                </a:cubicBezTo>
                <a:cubicBezTo>
                  <a:pt x="21363" y="12663"/>
                  <a:pt x="21345" y="12638"/>
                  <a:pt x="21350" y="12611"/>
                </a:cubicBezTo>
                <a:cubicBezTo>
                  <a:pt x="21364" y="12526"/>
                  <a:pt x="21378" y="12439"/>
                  <a:pt x="21390" y="12354"/>
                </a:cubicBezTo>
                <a:cubicBezTo>
                  <a:pt x="21394" y="12327"/>
                  <a:pt x="21419" y="12309"/>
                  <a:pt x="21446" y="12313"/>
                </a:cubicBezTo>
                <a:cubicBezTo>
                  <a:pt x="21472" y="12317"/>
                  <a:pt x="21491" y="12341"/>
                  <a:pt x="21487" y="12368"/>
                </a:cubicBezTo>
                <a:cubicBezTo>
                  <a:pt x="21474" y="12454"/>
                  <a:pt x="21461" y="12541"/>
                  <a:pt x="21446" y="12627"/>
                </a:cubicBezTo>
                <a:cubicBezTo>
                  <a:pt x="21442" y="12651"/>
                  <a:pt x="21421" y="12668"/>
                  <a:pt x="21398" y="12668"/>
                </a:cubicBezTo>
                <a:close/>
                <a:moveTo>
                  <a:pt x="218" y="12762"/>
                </a:moveTo>
                <a:cubicBezTo>
                  <a:pt x="195" y="12762"/>
                  <a:pt x="175" y="12745"/>
                  <a:pt x="170" y="12722"/>
                </a:cubicBezTo>
                <a:cubicBezTo>
                  <a:pt x="155" y="12636"/>
                  <a:pt x="140" y="12549"/>
                  <a:pt x="127" y="12463"/>
                </a:cubicBezTo>
                <a:cubicBezTo>
                  <a:pt x="123" y="12436"/>
                  <a:pt x="141" y="12411"/>
                  <a:pt x="168" y="12407"/>
                </a:cubicBezTo>
                <a:cubicBezTo>
                  <a:pt x="195" y="12403"/>
                  <a:pt x="220" y="12421"/>
                  <a:pt x="224" y="12448"/>
                </a:cubicBezTo>
                <a:cubicBezTo>
                  <a:pt x="237" y="12533"/>
                  <a:pt x="251" y="12620"/>
                  <a:pt x="267" y="12704"/>
                </a:cubicBezTo>
                <a:cubicBezTo>
                  <a:pt x="271" y="12731"/>
                  <a:pt x="254" y="12756"/>
                  <a:pt x="227" y="12761"/>
                </a:cubicBezTo>
                <a:cubicBezTo>
                  <a:pt x="224" y="12762"/>
                  <a:pt x="221" y="12762"/>
                  <a:pt x="218" y="12762"/>
                </a:cubicBezTo>
                <a:close/>
                <a:moveTo>
                  <a:pt x="21298" y="13181"/>
                </a:moveTo>
                <a:cubicBezTo>
                  <a:pt x="21294" y="13181"/>
                  <a:pt x="21290" y="13180"/>
                  <a:pt x="21287" y="13179"/>
                </a:cubicBezTo>
                <a:cubicBezTo>
                  <a:pt x="21261" y="13174"/>
                  <a:pt x="21244" y="13147"/>
                  <a:pt x="21250" y="13121"/>
                </a:cubicBezTo>
                <a:cubicBezTo>
                  <a:pt x="21268" y="13037"/>
                  <a:pt x="21286" y="12951"/>
                  <a:pt x="21303" y="12867"/>
                </a:cubicBezTo>
                <a:cubicBezTo>
                  <a:pt x="21308" y="12840"/>
                  <a:pt x="21334" y="12823"/>
                  <a:pt x="21360" y="12828"/>
                </a:cubicBezTo>
                <a:cubicBezTo>
                  <a:pt x="21387" y="12833"/>
                  <a:pt x="21404" y="12859"/>
                  <a:pt x="21399" y="12885"/>
                </a:cubicBezTo>
                <a:cubicBezTo>
                  <a:pt x="21382" y="12971"/>
                  <a:pt x="21364" y="13057"/>
                  <a:pt x="21345" y="13142"/>
                </a:cubicBezTo>
                <a:cubicBezTo>
                  <a:pt x="21340" y="13165"/>
                  <a:pt x="21320" y="13181"/>
                  <a:pt x="21298" y="13181"/>
                </a:cubicBezTo>
                <a:close/>
                <a:moveTo>
                  <a:pt x="323" y="13274"/>
                </a:moveTo>
                <a:cubicBezTo>
                  <a:pt x="301" y="13274"/>
                  <a:pt x="281" y="13258"/>
                  <a:pt x="276" y="13236"/>
                </a:cubicBezTo>
                <a:cubicBezTo>
                  <a:pt x="256" y="13150"/>
                  <a:pt x="237" y="13064"/>
                  <a:pt x="220" y="12979"/>
                </a:cubicBezTo>
                <a:cubicBezTo>
                  <a:pt x="214" y="12953"/>
                  <a:pt x="231" y="12927"/>
                  <a:pt x="258" y="12921"/>
                </a:cubicBezTo>
                <a:cubicBezTo>
                  <a:pt x="284" y="12916"/>
                  <a:pt x="310" y="12933"/>
                  <a:pt x="316" y="12960"/>
                </a:cubicBezTo>
                <a:cubicBezTo>
                  <a:pt x="333" y="13044"/>
                  <a:pt x="352" y="13129"/>
                  <a:pt x="371" y="13214"/>
                </a:cubicBezTo>
                <a:cubicBezTo>
                  <a:pt x="377" y="13240"/>
                  <a:pt x="361" y="13266"/>
                  <a:pt x="334" y="13272"/>
                </a:cubicBezTo>
                <a:cubicBezTo>
                  <a:pt x="331" y="13273"/>
                  <a:pt x="327" y="13274"/>
                  <a:pt x="323" y="13274"/>
                </a:cubicBezTo>
                <a:close/>
                <a:moveTo>
                  <a:pt x="21172" y="13688"/>
                </a:moveTo>
                <a:cubicBezTo>
                  <a:pt x="21168" y="13688"/>
                  <a:pt x="21164" y="13687"/>
                  <a:pt x="21159" y="13686"/>
                </a:cubicBezTo>
                <a:cubicBezTo>
                  <a:pt x="21133" y="13679"/>
                  <a:pt x="21118" y="13652"/>
                  <a:pt x="21125" y="13626"/>
                </a:cubicBezTo>
                <a:cubicBezTo>
                  <a:pt x="21148" y="13542"/>
                  <a:pt x="21170" y="13458"/>
                  <a:pt x="21191" y="13374"/>
                </a:cubicBezTo>
                <a:cubicBezTo>
                  <a:pt x="21197" y="13348"/>
                  <a:pt x="21224" y="13332"/>
                  <a:pt x="21250" y="13338"/>
                </a:cubicBezTo>
                <a:cubicBezTo>
                  <a:pt x="21276" y="13345"/>
                  <a:pt x="21292" y="13371"/>
                  <a:pt x="21286" y="13398"/>
                </a:cubicBezTo>
                <a:cubicBezTo>
                  <a:pt x="21265" y="13482"/>
                  <a:pt x="21242" y="13567"/>
                  <a:pt x="21220" y="13651"/>
                </a:cubicBezTo>
                <a:cubicBezTo>
                  <a:pt x="21214" y="13673"/>
                  <a:pt x="21194" y="13688"/>
                  <a:pt x="21172" y="13688"/>
                </a:cubicBezTo>
                <a:close/>
                <a:moveTo>
                  <a:pt x="453" y="13779"/>
                </a:moveTo>
                <a:cubicBezTo>
                  <a:pt x="432" y="13779"/>
                  <a:pt x="412" y="13765"/>
                  <a:pt x="406" y="13744"/>
                </a:cubicBezTo>
                <a:cubicBezTo>
                  <a:pt x="382" y="13660"/>
                  <a:pt x="359" y="13575"/>
                  <a:pt x="338" y="13490"/>
                </a:cubicBezTo>
                <a:cubicBezTo>
                  <a:pt x="331" y="13464"/>
                  <a:pt x="347" y="13438"/>
                  <a:pt x="373" y="13431"/>
                </a:cubicBezTo>
                <a:cubicBezTo>
                  <a:pt x="399" y="13424"/>
                  <a:pt x="426" y="13440"/>
                  <a:pt x="432" y="13466"/>
                </a:cubicBezTo>
                <a:cubicBezTo>
                  <a:pt x="454" y="13549"/>
                  <a:pt x="477" y="13634"/>
                  <a:pt x="500" y="13717"/>
                </a:cubicBezTo>
                <a:cubicBezTo>
                  <a:pt x="507" y="13743"/>
                  <a:pt x="492" y="13770"/>
                  <a:pt x="466" y="13778"/>
                </a:cubicBezTo>
                <a:cubicBezTo>
                  <a:pt x="462" y="13779"/>
                  <a:pt x="457" y="13779"/>
                  <a:pt x="453" y="13779"/>
                </a:cubicBezTo>
                <a:close/>
                <a:moveTo>
                  <a:pt x="21023" y="14188"/>
                </a:moveTo>
                <a:cubicBezTo>
                  <a:pt x="21017" y="14188"/>
                  <a:pt x="21012" y="14187"/>
                  <a:pt x="21007" y="14185"/>
                </a:cubicBezTo>
                <a:cubicBezTo>
                  <a:pt x="20982" y="14177"/>
                  <a:pt x="20968" y="14149"/>
                  <a:pt x="20976" y="14124"/>
                </a:cubicBezTo>
                <a:cubicBezTo>
                  <a:pt x="21003" y="14042"/>
                  <a:pt x="21029" y="13959"/>
                  <a:pt x="21054" y="13876"/>
                </a:cubicBezTo>
                <a:cubicBezTo>
                  <a:pt x="21061" y="13850"/>
                  <a:pt x="21089" y="13835"/>
                  <a:pt x="21115" y="13843"/>
                </a:cubicBezTo>
                <a:cubicBezTo>
                  <a:pt x="21140" y="13850"/>
                  <a:pt x="21155" y="13878"/>
                  <a:pt x="21147" y="13904"/>
                </a:cubicBezTo>
                <a:cubicBezTo>
                  <a:pt x="21122" y="13988"/>
                  <a:pt x="21096" y="14072"/>
                  <a:pt x="21069" y="14154"/>
                </a:cubicBezTo>
                <a:cubicBezTo>
                  <a:pt x="21062" y="14175"/>
                  <a:pt x="21043" y="14188"/>
                  <a:pt x="21023" y="14188"/>
                </a:cubicBezTo>
                <a:close/>
                <a:moveTo>
                  <a:pt x="607" y="14278"/>
                </a:moveTo>
                <a:cubicBezTo>
                  <a:pt x="587" y="14278"/>
                  <a:pt x="568" y="14265"/>
                  <a:pt x="561" y="14245"/>
                </a:cubicBezTo>
                <a:cubicBezTo>
                  <a:pt x="533" y="14162"/>
                  <a:pt x="506" y="14078"/>
                  <a:pt x="480" y="13995"/>
                </a:cubicBezTo>
                <a:cubicBezTo>
                  <a:pt x="472" y="13969"/>
                  <a:pt x="487" y="13942"/>
                  <a:pt x="513" y="13934"/>
                </a:cubicBezTo>
                <a:cubicBezTo>
                  <a:pt x="538" y="13926"/>
                  <a:pt x="566" y="13940"/>
                  <a:pt x="574" y="13966"/>
                </a:cubicBezTo>
                <a:cubicBezTo>
                  <a:pt x="599" y="14049"/>
                  <a:pt x="626" y="14132"/>
                  <a:pt x="654" y="14214"/>
                </a:cubicBezTo>
                <a:cubicBezTo>
                  <a:pt x="662" y="14239"/>
                  <a:pt x="649" y="14267"/>
                  <a:pt x="623" y="14276"/>
                </a:cubicBezTo>
                <a:cubicBezTo>
                  <a:pt x="618" y="14277"/>
                  <a:pt x="612" y="14278"/>
                  <a:pt x="607" y="14278"/>
                </a:cubicBezTo>
                <a:close/>
                <a:moveTo>
                  <a:pt x="20848" y="14682"/>
                </a:moveTo>
                <a:cubicBezTo>
                  <a:pt x="20842" y="14682"/>
                  <a:pt x="20836" y="14681"/>
                  <a:pt x="20830" y="14678"/>
                </a:cubicBezTo>
                <a:cubicBezTo>
                  <a:pt x="20805" y="14669"/>
                  <a:pt x="20792" y="14641"/>
                  <a:pt x="20802" y="14615"/>
                </a:cubicBezTo>
                <a:cubicBezTo>
                  <a:pt x="20833" y="14535"/>
                  <a:pt x="20863" y="14453"/>
                  <a:pt x="20892" y="14370"/>
                </a:cubicBezTo>
                <a:cubicBezTo>
                  <a:pt x="20901" y="14345"/>
                  <a:pt x="20929" y="14332"/>
                  <a:pt x="20954" y="14341"/>
                </a:cubicBezTo>
                <a:cubicBezTo>
                  <a:pt x="20980" y="14350"/>
                  <a:pt x="20993" y="14378"/>
                  <a:pt x="20984" y="14403"/>
                </a:cubicBezTo>
                <a:cubicBezTo>
                  <a:pt x="20955" y="14486"/>
                  <a:pt x="20924" y="14569"/>
                  <a:pt x="20893" y="14650"/>
                </a:cubicBezTo>
                <a:cubicBezTo>
                  <a:pt x="20886" y="14670"/>
                  <a:pt x="20867" y="14682"/>
                  <a:pt x="20848" y="14682"/>
                </a:cubicBezTo>
                <a:close/>
                <a:moveTo>
                  <a:pt x="786" y="14769"/>
                </a:moveTo>
                <a:cubicBezTo>
                  <a:pt x="766" y="14769"/>
                  <a:pt x="748" y="14757"/>
                  <a:pt x="740" y="14738"/>
                </a:cubicBezTo>
                <a:cubicBezTo>
                  <a:pt x="708" y="14656"/>
                  <a:pt x="677" y="14574"/>
                  <a:pt x="648" y="14492"/>
                </a:cubicBezTo>
                <a:cubicBezTo>
                  <a:pt x="638" y="14467"/>
                  <a:pt x="651" y="14439"/>
                  <a:pt x="677" y="14430"/>
                </a:cubicBezTo>
                <a:cubicBezTo>
                  <a:pt x="702" y="14420"/>
                  <a:pt x="730" y="14434"/>
                  <a:pt x="740" y="14459"/>
                </a:cubicBezTo>
                <a:cubicBezTo>
                  <a:pt x="769" y="14540"/>
                  <a:pt x="800" y="14621"/>
                  <a:pt x="831" y="14702"/>
                </a:cubicBezTo>
                <a:cubicBezTo>
                  <a:pt x="841" y="14727"/>
                  <a:pt x="829" y="14756"/>
                  <a:pt x="804" y="14766"/>
                </a:cubicBezTo>
                <a:cubicBezTo>
                  <a:pt x="798" y="14768"/>
                  <a:pt x="792" y="14769"/>
                  <a:pt x="786" y="14769"/>
                </a:cubicBezTo>
                <a:close/>
                <a:moveTo>
                  <a:pt x="20649" y="15166"/>
                </a:moveTo>
                <a:cubicBezTo>
                  <a:pt x="20642" y="15166"/>
                  <a:pt x="20636" y="15165"/>
                  <a:pt x="20629" y="15162"/>
                </a:cubicBezTo>
                <a:cubicBezTo>
                  <a:pt x="20605" y="15151"/>
                  <a:pt x="20593" y="15122"/>
                  <a:pt x="20604" y="15098"/>
                </a:cubicBezTo>
                <a:cubicBezTo>
                  <a:pt x="20639" y="15018"/>
                  <a:pt x="20673" y="14937"/>
                  <a:pt x="20706" y="14858"/>
                </a:cubicBezTo>
                <a:cubicBezTo>
                  <a:pt x="20716" y="14833"/>
                  <a:pt x="20745" y="14821"/>
                  <a:pt x="20770" y="14831"/>
                </a:cubicBezTo>
                <a:cubicBezTo>
                  <a:pt x="20795" y="14841"/>
                  <a:pt x="20807" y="14870"/>
                  <a:pt x="20797" y="14895"/>
                </a:cubicBezTo>
                <a:cubicBezTo>
                  <a:pt x="20764" y="14975"/>
                  <a:pt x="20729" y="15057"/>
                  <a:pt x="20694" y="15137"/>
                </a:cubicBezTo>
                <a:cubicBezTo>
                  <a:pt x="20686" y="15155"/>
                  <a:pt x="20668" y="15166"/>
                  <a:pt x="20649" y="15166"/>
                </a:cubicBezTo>
                <a:close/>
                <a:moveTo>
                  <a:pt x="987" y="15249"/>
                </a:moveTo>
                <a:cubicBezTo>
                  <a:pt x="969" y="15249"/>
                  <a:pt x="951" y="15238"/>
                  <a:pt x="943" y="15220"/>
                </a:cubicBezTo>
                <a:cubicBezTo>
                  <a:pt x="907" y="15141"/>
                  <a:pt x="872" y="15060"/>
                  <a:pt x="839" y="14980"/>
                </a:cubicBezTo>
                <a:cubicBezTo>
                  <a:pt x="828" y="14955"/>
                  <a:pt x="840" y="14926"/>
                  <a:pt x="865" y="14916"/>
                </a:cubicBezTo>
                <a:cubicBezTo>
                  <a:pt x="890" y="14905"/>
                  <a:pt x="918" y="14917"/>
                  <a:pt x="929" y="14942"/>
                </a:cubicBezTo>
                <a:cubicBezTo>
                  <a:pt x="962" y="15021"/>
                  <a:pt x="997" y="15101"/>
                  <a:pt x="1032" y="15180"/>
                </a:cubicBezTo>
                <a:cubicBezTo>
                  <a:pt x="1043" y="15204"/>
                  <a:pt x="1032" y="15233"/>
                  <a:pt x="1007" y="15244"/>
                </a:cubicBezTo>
                <a:cubicBezTo>
                  <a:pt x="1001" y="15247"/>
                  <a:pt x="994" y="15249"/>
                  <a:pt x="987" y="15249"/>
                </a:cubicBezTo>
                <a:close/>
                <a:moveTo>
                  <a:pt x="20427" y="15640"/>
                </a:moveTo>
                <a:cubicBezTo>
                  <a:pt x="20420" y="15640"/>
                  <a:pt x="20412" y="15639"/>
                  <a:pt x="20405" y="15635"/>
                </a:cubicBezTo>
                <a:cubicBezTo>
                  <a:pt x="20381" y="15623"/>
                  <a:pt x="20371" y="15594"/>
                  <a:pt x="20383" y="15569"/>
                </a:cubicBezTo>
                <a:cubicBezTo>
                  <a:pt x="20421" y="15493"/>
                  <a:pt x="20460" y="15414"/>
                  <a:pt x="20497" y="15335"/>
                </a:cubicBezTo>
                <a:cubicBezTo>
                  <a:pt x="20508" y="15310"/>
                  <a:pt x="20537" y="15300"/>
                  <a:pt x="20562" y="15311"/>
                </a:cubicBezTo>
                <a:cubicBezTo>
                  <a:pt x="20586" y="15323"/>
                  <a:pt x="20597" y="15352"/>
                  <a:pt x="20585" y="15376"/>
                </a:cubicBezTo>
                <a:cubicBezTo>
                  <a:pt x="20548" y="15456"/>
                  <a:pt x="20509" y="15536"/>
                  <a:pt x="20471" y="15613"/>
                </a:cubicBezTo>
                <a:cubicBezTo>
                  <a:pt x="20462" y="15630"/>
                  <a:pt x="20445" y="15640"/>
                  <a:pt x="20427" y="15640"/>
                </a:cubicBezTo>
                <a:close/>
                <a:moveTo>
                  <a:pt x="1212" y="15718"/>
                </a:moveTo>
                <a:cubicBezTo>
                  <a:pt x="1194" y="15718"/>
                  <a:pt x="1177" y="15709"/>
                  <a:pt x="1168" y="15692"/>
                </a:cubicBezTo>
                <a:cubicBezTo>
                  <a:pt x="1129" y="15614"/>
                  <a:pt x="1090" y="15535"/>
                  <a:pt x="1053" y="15457"/>
                </a:cubicBezTo>
                <a:cubicBezTo>
                  <a:pt x="1041" y="15433"/>
                  <a:pt x="1051" y="15403"/>
                  <a:pt x="1076" y="15392"/>
                </a:cubicBezTo>
                <a:cubicBezTo>
                  <a:pt x="1100" y="15380"/>
                  <a:pt x="1129" y="15390"/>
                  <a:pt x="1141" y="15415"/>
                </a:cubicBezTo>
                <a:cubicBezTo>
                  <a:pt x="1178" y="15492"/>
                  <a:pt x="1216" y="15570"/>
                  <a:pt x="1256" y="15647"/>
                </a:cubicBezTo>
                <a:cubicBezTo>
                  <a:pt x="1268" y="15671"/>
                  <a:pt x="1258" y="15701"/>
                  <a:pt x="1234" y="15713"/>
                </a:cubicBezTo>
                <a:cubicBezTo>
                  <a:pt x="1227" y="15717"/>
                  <a:pt x="1220" y="15718"/>
                  <a:pt x="1212" y="15718"/>
                </a:cubicBezTo>
                <a:close/>
                <a:moveTo>
                  <a:pt x="20182" y="16103"/>
                </a:moveTo>
                <a:cubicBezTo>
                  <a:pt x="20174" y="16103"/>
                  <a:pt x="20166" y="16101"/>
                  <a:pt x="20158" y="16096"/>
                </a:cubicBezTo>
                <a:cubicBezTo>
                  <a:pt x="20135" y="16083"/>
                  <a:pt x="20126" y="16053"/>
                  <a:pt x="20139" y="16030"/>
                </a:cubicBezTo>
                <a:cubicBezTo>
                  <a:pt x="20182" y="15954"/>
                  <a:pt x="20224" y="15877"/>
                  <a:pt x="20264" y="15801"/>
                </a:cubicBezTo>
                <a:cubicBezTo>
                  <a:pt x="20277" y="15777"/>
                  <a:pt x="20306" y="15768"/>
                  <a:pt x="20330" y="15781"/>
                </a:cubicBezTo>
                <a:cubicBezTo>
                  <a:pt x="20354" y="15793"/>
                  <a:pt x="20363" y="15823"/>
                  <a:pt x="20351" y="15847"/>
                </a:cubicBezTo>
                <a:cubicBezTo>
                  <a:pt x="20310" y="15924"/>
                  <a:pt x="20268" y="16002"/>
                  <a:pt x="20225" y="16078"/>
                </a:cubicBezTo>
                <a:cubicBezTo>
                  <a:pt x="20216" y="16094"/>
                  <a:pt x="20199" y="16103"/>
                  <a:pt x="20182" y="16103"/>
                </a:cubicBezTo>
                <a:close/>
                <a:moveTo>
                  <a:pt x="1460" y="16177"/>
                </a:moveTo>
                <a:cubicBezTo>
                  <a:pt x="1443" y="16177"/>
                  <a:pt x="1426" y="16168"/>
                  <a:pt x="1417" y="16152"/>
                </a:cubicBezTo>
                <a:cubicBezTo>
                  <a:pt x="1374" y="16077"/>
                  <a:pt x="1331" y="16000"/>
                  <a:pt x="1290" y="15923"/>
                </a:cubicBezTo>
                <a:cubicBezTo>
                  <a:pt x="1277" y="15899"/>
                  <a:pt x="1286" y="15870"/>
                  <a:pt x="1310" y="15857"/>
                </a:cubicBezTo>
                <a:cubicBezTo>
                  <a:pt x="1334" y="15844"/>
                  <a:pt x="1363" y="15853"/>
                  <a:pt x="1376" y="15877"/>
                </a:cubicBezTo>
                <a:cubicBezTo>
                  <a:pt x="1417" y="15952"/>
                  <a:pt x="1459" y="16029"/>
                  <a:pt x="1502" y="16103"/>
                </a:cubicBezTo>
                <a:cubicBezTo>
                  <a:pt x="1516" y="16127"/>
                  <a:pt x="1507" y="16157"/>
                  <a:pt x="1484" y="16170"/>
                </a:cubicBezTo>
                <a:cubicBezTo>
                  <a:pt x="1476" y="16175"/>
                  <a:pt x="1468" y="16177"/>
                  <a:pt x="1460" y="16177"/>
                </a:cubicBezTo>
                <a:close/>
                <a:moveTo>
                  <a:pt x="19915" y="16552"/>
                </a:moveTo>
                <a:cubicBezTo>
                  <a:pt x="19906" y="16552"/>
                  <a:pt x="19897" y="16550"/>
                  <a:pt x="19889" y="16545"/>
                </a:cubicBezTo>
                <a:cubicBezTo>
                  <a:pt x="19866" y="16531"/>
                  <a:pt x="19859" y="16500"/>
                  <a:pt x="19874" y="16477"/>
                </a:cubicBezTo>
                <a:cubicBezTo>
                  <a:pt x="19919" y="16404"/>
                  <a:pt x="19965" y="16330"/>
                  <a:pt x="20009" y="16255"/>
                </a:cubicBezTo>
                <a:cubicBezTo>
                  <a:pt x="20023" y="16232"/>
                  <a:pt x="20053" y="16224"/>
                  <a:pt x="20076" y="16238"/>
                </a:cubicBezTo>
                <a:cubicBezTo>
                  <a:pt x="20100" y="16252"/>
                  <a:pt x="20107" y="16282"/>
                  <a:pt x="20093" y="16305"/>
                </a:cubicBezTo>
                <a:cubicBezTo>
                  <a:pt x="20049" y="16380"/>
                  <a:pt x="20003" y="16456"/>
                  <a:pt x="19957" y="16529"/>
                </a:cubicBezTo>
                <a:cubicBezTo>
                  <a:pt x="19947" y="16544"/>
                  <a:pt x="19931" y="16552"/>
                  <a:pt x="19915" y="16552"/>
                </a:cubicBezTo>
                <a:close/>
                <a:moveTo>
                  <a:pt x="1729" y="16623"/>
                </a:moveTo>
                <a:cubicBezTo>
                  <a:pt x="1713" y="16623"/>
                  <a:pt x="1697" y="16615"/>
                  <a:pt x="1688" y="16600"/>
                </a:cubicBezTo>
                <a:cubicBezTo>
                  <a:pt x="1641" y="16527"/>
                  <a:pt x="1595" y="16452"/>
                  <a:pt x="1550" y="16378"/>
                </a:cubicBezTo>
                <a:cubicBezTo>
                  <a:pt x="1536" y="16354"/>
                  <a:pt x="1543" y="16324"/>
                  <a:pt x="1566" y="16310"/>
                </a:cubicBezTo>
                <a:cubicBezTo>
                  <a:pt x="1589" y="16296"/>
                  <a:pt x="1620" y="16304"/>
                  <a:pt x="1634" y="16327"/>
                </a:cubicBezTo>
                <a:cubicBezTo>
                  <a:pt x="1678" y="16401"/>
                  <a:pt x="1724" y="16475"/>
                  <a:pt x="1770" y="16547"/>
                </a:cubicBezTo>
                <a:cubicBezTo>
                  <a:pt x="1785" y="16570"/>
                  <a:pt x="1778" y="16601"/>
                  <a:pt x="1755" y="16615"/>
                </a:cubicBezTo>
                <a:cubicBezTo>
                  <a:pt x="1747" y="16620"/>
                  <a:pt x="1738" y="16623"/>
                  <a:pt x="1729" y="16623"/>
                </a:cubicBezTo>
                <a:close/>
                <a:moveTo>
                  <a:pt x="19627" y="16988"/>
                </a:moveTo>
                <a:cubicBezTo>
                  <a:pt x="19617" y="16988"/>
                  <a:pt x="19607" y="16986"/>
                  <a:pt x="19599" y="16980"/>
                </a:cubicBezTo>
                <a:cubicBezTo>
                  <a:pt x="19577" y="16964"/>
                  <a:pt x="19571" y="16934"/>
                  <a:pt x="19587" y="16912"/>
                </a:cubicBezTo>
                <a:cubicBezTo>
                  <a:pt x="19636" y="16841"/>
                  <a:pt x="19685" y="16769"/>
                  <a:pt x="19733" y="16696"/>
                </a:cubicBezTo>
                <a:cubicBezTo>
                  <a:pt x="19748" y="16674"/>
                  <a:pt x="19778" y="16667"/>
                  <a:pt x="19801" y="16682"/>
                </a:cubicBezTo>
                <a:cubicBezTo>
                  <a:pt x="19823" y="16697"/>
                  <a:pt x="19829" y="16728"/>
                  <a:pt x="19814" y="16750"/>
                </a:cubicBezTo>
                <a:cubicBezTo>
                  <a:pt x="19766" y="16823"/>
                  <a:pt x="19716" y="16896"/>
                  <a:pt x="19667" y="16967"/>
                </a:cubicBezTo>
                <a:cubicBezTo>
                  <a:pt x="19657" y="16981"/>
                  <a:pt x="19642" y="16988"/>
                  <a:pt x="19627" y="16988"/>
                </a:cubicBezTo>
                <a:close/>
                <a:moveTo>
                  <a:pt x="2020" y="17055"/>
                </a:moveTo>
                <a:cubicBezTo>
                  <a:pt x="2005" y="17055"/>
                  <a:pt x="1990" y="17048"/>
                  <a:pt x="1980" y="17035"/>
                </a:cubicBezTo>
                <a:cubicBezTo>
                  <a:pt x="1930" y="16964"/>
                  <a:pt x="1880" y="16891"/>
                  <a:pt x="1831" y="16819"/>
                </a:cubicBezTo>
                <a:cubicBezTo>
                  <a:pt x="1816" y="16797"/>
                  <a:pt x="1822" y="16766"/>
                  <a:pt x="1845" y="16751"/>
                </a:cubicBezTo>
                <a:cubicBezTo>
                  <a:pt x="1867" y="16736"/>
                  <a:pt x="1898" y="16742"/>
                  <a:pt x="1913" y="16764"/>
                </a:cubicBezTo>
                <a:cubicBezTo>
                  <a:pt x="1961" y="16836"/>
                  <a:pt x="2010" y="16908"/>
                  <a:pt x="2060" y="16978"/>
                </a:cubicBezTo>
                <a:cubicBezTo>
                  <a:pt x="2076" y="17000"/>
                  <a:pt x="2070" y="17031"/>
                  <a:pt x="2048" y="17046"/>
                </a:cubicBezTo>
                <a:cubicBezTo>
                  <a:pt x="2040" y="17052"/>
                  <a:pt x="2030" y="17055"/>
                  <a:pt x="2020" y="17055"/>
                </a:cubicBezTo>
                <a:close/>
                <a:moveTo>
                  <a:pt x="19318" y="17410"/>
                </a:moveTo>
                <a:cubicBezTo>
                  <a:pt x="19307" y="17410"/>
                  <a:pt x="19297" y="17407"/>
                  <a:pt x="19288" y="17400"/>
                </a:cubicBezTo>
                <a:cubicBezTo>
                  <a:pt x="19266" y="17383"/>
                  <a:pt x="19262" y="17352"/>
                  <a:pt x="19279" y="17331"/>
                </a:cubicBezTo>
                <a:cubicBezTo>
                  <a:pt x="19332" y="17263"/>
                  <a:pt x="19384" y="17193"/>
                  <a:pt x="19435" y="17123"/>
                </a:cubicBezTo>
                <a:cubicBezTo>
                  <a:pt x="19451" y="17101"/>
                  <a:pt x="19482" y="17097"/>
                  <a:pt x="19504" y="17113"/>
                </a:cubicBezTo>
                <a:cubicBezTo>
                  <a:pt x="19526" y="17129"/>
                  <a:pt x="19530" y="17159"/>
                  <a:pt x="19514" y="17181"/>
                </a:cubicBezTo>
                <a:cubicBezTo>
                  <a:pt x="19463" y="17251"/>
                  <a:pt x="19410" y="17322"/>
                  <a:pt x="19356" y="17391"/>
                </a:cubicBezTo>
                <a:cubicBezTo>
                  <a:pt x="19347" y="17403"/>
                  <a:pt x="19332" y="17410"/>
                  <a:pt x="19318" y="17410"/>
                </a:cubicBezTo>
                <a:close/>
                <a:moveTo>
                  <a:pt x="2332" y="17474"/>
                </a:moveTo>
                <a:cubicBezTo>
                  <a:pt x="2317" y="17474"/>
                  <a:pt x="2303" y="17467"/>
                  <a:pt x="2293" y="17455"/>
                </a:cubicBezTo>
                <a:cubicBezTo>
                  <a:pt x="2239" y="17386"/>
                  <a:pt x="2186" y="17316"/>
                  <a:pt x="2134" y="17247"/>
                </a:cubicBezTo>
                <a:cubicBezTo>
                  <a:pt x="2118" y="17225"/>
                  <a:pt x="2122" y="17194"/>
                  <a:pt x="2144" y="17178"/>
                </a:cubicBezTo>
                <a:cubicBezTo>
                  <a:pt x="2166" y="17162"/>
                  <a:pt x="2196" y="17166"/>
                  <a:pt x="2213" y="17188"/>
                </a:cubicBezTo>
                <a:cubicBezTo>
                  <a:pt x="2264" y="17257"/>
                  <a:pt x="2317" y="17326"/>
                  <a:pt x="2370" y="17394"/>
                </a:cubicBezTo>
                <a:cubicBezTo>
                  <a:pt x="2387" y="17416"/>
                  <a:pt x="2383" y="17447"/>
                  <a:pt x="2362" y="17463"/>
                </a:cubicBezTo>
                <a:cubicBezTo>
                  <a:pt x="2353" y="17470"/>
                  <a:pt x="2342" y="17474"/>
                  <a:pt x="2332" y="17474"/>
                </a:cubicBezTo>
                <a:close/>
                <a:moveTo>
                  <a:pt x="18988" y="17816"/>
                </a:moveTo>
                <a:cubicBezTo>
                  <a:pt x="18977" y="17816"/>
                  <a:pt x="18966" y="17812"/>
                  <a:pt x="18957" y="17804"/>
                </a:cubicBezTo>
                <a:cubicBezTo>
                  <a:pt x="18936" y="17787"/>
                  <a:pt x="18934" y="17756"/>
                  <a:pt x="18951" y="17735"/>
                </a:cubicBezTo>
                <a:cubicBezTo>
                  <a:pt x="19007" y="17669"/>
                  <a:pt x="19063" y="17602"/>
                  <a:pt x="19117" y="17535"/>
                </a:cubicBezTo>
                <a:cubicBezTo>
                  <a:pt x="19135" y="17514"/>
                  <a:pt x="19165" y="17511"/>
                  <a:pt x="19186" y="17528"/>
                </a:cubicBezTo>
                <a:cubicBezTo>
                  <a:pt x="19207" y="17545"/>
                  <a:pt x="19211" y="17576"/>
                  <a:pt x="19194" y="17597"/>
                </a:cubicBezTo>
                <a:cubicBezTo>
                  <a:pt x="19139" y="17664"/>
                  <a:pt x="19082" y="17732"/>
                  <a:pt x="19026" y="17799"/>
                </a:cubicBezTo>
                <a:cubicBezTo>
                  <a:pt x="19016" y="17810"/>
                  <a:pt x="19002" y="17816"/>
                  <a:pt x="18988" y="17816"/>
                </a:cubicBezTo>
                <a:close/>
                <a:moveTo>
                  <a:pt x="2663" y="17876"/>
                </a:moveTo>
                <a:cubicBezTo>
                  <a:pt x="2650" y="17876"/>
                  <a:pt x="2636" y="17871"/>
                  <a:pt x="2626" y="17859"/>
                </a:cubicBezTo>
                <a:cubicBezTo>
                  <a:pt x="2569" y="17793"/>
                  <a:pt x="2512" y="17726"/>
                  <a:pt x="2457" y="17659"/>
                </a:cubicBezTo>
                <a:cubicBezTo>
                  <a:pt x="2440" y="17638"/>
                  <a:pt x="2443" y="17607"/>
                  <a:pt x="2464" y="17590"/>
                </a:cubicBezTo>
                <a:cubicBezTo>
                  <a:pt x="2485" y="17573"/>
                  <a:pt x="2516" y="17576"/>
                  <a:pt x="2533" y="17597"/>
                </a:cubicBezTo>
                <a:cubicBezTo>
                  <a:pt x="2587" y="17663"/>
                  <a:pt x="2644" y="17730"/>
                  <a:pt x="2700" y="17795"/>
                </a:cubicBezTo>
                <a:cubicBezTo>
                  <a:pt x="2718" y="17816"/>
                  <a:pt x="2716" y="17847"/>
                  <a:pt x="2695" y="17865"/>
                </a:cubicBezTo>
                <a:cubicBezTo>
                  <a:pt x="2686" y="17873"/>
                  <a:pt x="2675" y="17876"/>
                  <a:pt x="2663" y="17876"/>
                </a:cubicBezTo>
                <a:close/>
                <a:moveTo>
                  <a:pt x="18640" y="18205"/>
                </a:moveTo>
                <a:cubicBezTo>
                  <a:pt x="18628" y="18205"/>
                  <a:pt x="18616" y="18201"/>
                  <a:pt x="18607" y="18192"/>
                </a:cubicBezTo>
                <a:cubicBezTo>
                  <a:pt x="18587" y="18173"/>
                  <a:pt x="18586" y="18142"/>
                  <a:pt x="18605" y="18123"/>
                </a:cubicBezTo>
                <a:cubicBezTo>
                  <a:pt x="18664" y="18059"/>
                  <a:pt x="18723" y="17995"/>
                  <a:pt x="18780" y="17931"/>
                </a:cubicBezTo>
                <a:cubicBezTo>
                  <a:pt x="18798" y="17911"/>
                  <a:pt x="18829" y="17909"/>
                  <a:pt x="18849" y="17927"/>
                </a:cubicBezTo>
                <a:cubicBezTo>
                  <a:pt x="18870" y="17945"/>
                  <a:pt x="18871" y="17976"/>
                  <a:pt x="18853" y="17996"/>
                </a:cubicBezTo>
                <a:cubicBezTo>
                  <a:pt x="18796" y="18061"/>
                  <a:pt x="18736" y="18126"/>
                  <a:pt x="18676" y="18190"/>
                </a:cubicBezTo>
                <a:cubicBezTo>
                  <a:pt x="18666" y="18200"/>
                  <a:pt x="18653" y="18205"/>
                  <a:pt x="18640" y="18205"/>
                </a:cubicBezTo>
                <a:close/>
                <a:moveTo>
                  <a:pt x="3014" y="18263"/>
                </a:moveTo>
                <a:cubicBezTo>
                  <a:pt x="3001" y="18263"/>
                  <a:pt x="2988" y="18258"/>
                  <a:pt x="2979" y="18248"/>
                </a:cubicBezTo>
                <a:cubicBezTo>
                  <a:pt x="2919" y="18185"/>
                  <a:pt x="2859" y="18120"/>
                  <a:pt x="2800" y="18056"/>
                </a:cubicBezTo>
                <a:cubicBezTo>
                  <a:pt x="2782" y="18036"/>
                  <a:pt x="2783" y="18005"/>
                  <a:pt x="2803" y="17987"/>
                </a:cubicBezTo>
                <a:cubicBezTo>
                  <a:pt x="2824" y="17968"/>
                  <a:pt x="2854" y="17970"/>
                  <a:pt x="2873" y="17990"/>
                </a:cubicBezTo>
                <a:cubicBezTo>
                  <a:pt x="2931" y="18054"/>
                  <a:pt x="2990" y="18118"/>
                  <a:pt x="3050" y="18180"/>
                </a:cubicBezTo>
                <a:cubicBezTo>
                  <a:pt x="3068" y="18200"/>
                  <a:pt x="3067" y="18231"/>
                  <a:pt x="3048" y="18249"/>
                </a:cubicBezTo>
                <a:cubicBezTo>
                  <a:pt x="3038" y="18258"/>
                  <a:pt x="3026" y="18263"/>
                  <a:pt x="3014" y="18263"/>
                </a:cubicBezTo>
                <a:close/>
                <a:moveTo>
                  <a:pt x="18274" y="18577"/>
                </a:moveTo>
                <a:cubicBezTo>
                  <a:pt x="18261" y="18577"/>
                  <a:pt x="18248" y="18572"/>
                  <a:pt x="18239" y="18562"/>
                </a:cubicBezTo>
                <a:cubicBezTo>
                  <a:pt x="18220" y="18543"/>
                  <a:pt x="18220" y="18512"/>
                  <a:pt x="18240" y="18493"/>
                </a:cubicBezTo>
                <a:cubicBezTo>
                  <a:pt x="18302" y="18433"/>
                  <a:pt x="18364" y="18372"/>
                  <a:pt x="18425" y="18310"/>
                </a:cubicBezTo>
                <a:cubicBezTo>
                  <a:pt x="18443" y="18291"/>
                  <a:pt x="18475" y="18290"/>
                  <a:pt x="18494" y="18309"/>
                </a:cubicBezTo>
                <a:cubicBezTo>
                  <a:pt x="18513" y="18328"/>
                  <a:pt x="18513" y="18359"/>
                  <a:pt x="18494" y="18379"/>
                </a:cubicBezTo>
                <a:cubicBezTo>
                  <a:pt x="18433" y="18441"/>
                  <a:pt x="18370" y="18503"/>
                  <a:pt x="18308" y="18563"/>
                </a:cubicBezTo>
                <a:cubicBezTo>
                  <a:pt x="18299" y="18573"/>
                  <a:pt x="18286" y="18577"/>
                  <a:pt x="18274" y="18577"/>
                </a:cubicBezTo>
                <a:close/>
                <a:moveTo>
                  <a:pt x="3383" y="18632"/>
                </a:moveTo>
                <a:cubicBezTo>
                  <a:pt x="3371" y="18632"/>
                  <a:pt x="3359" y="18628"/>
                  <a:pt x="3349" y="18619"/>
                </a:cubicBezTo>
                <a:cubicBezTo>
                  <a:pt x="3286" y="18558"/>
                  <a:pt x="3223" y="18497"/>
                  <a:pt x="3162" y="18435"/>
                </a:cubicBezTo>
                <a:cubicBezTo>
                  <a:pt x="3143" y="18416"/>
                  <a:pt x="3143" y="18385"/>
                  <a:pt x="3162" y="18366"/>
                </a:cubicBezTo>
                <a:cubicBezTo>
                  <a:pt x="3181" y="18347"/>
                  <a:pt x="3212" y="18347"/>
                  <a:pt x="3231" y="18366"/>
                </a:cubicBezTo>
                <a:cubicBezTo>
                  <a:pt x="3292" y="18427"/>
                  <a:pt x="3354" y="18488"/>
                  <a:pt x="3417" y="18548"/>
                </a:cubicBezTo>
                <a:cubicBezTo>
                  <a:pt x="3437" y="18566"/>
                  <a:pt x="3437" y="18597"/>
                  <a:pt x="3419" y="18617"/>
                </a:cubicBezTo>
                <a:cubicBezTo>
                  <a:pt x="3409" y="18627"/>
                  <a:pt x="3396" y="18632"/>
                  <a:pt x="3383" y="18632"/>
                </a:cubicBezTo>
                <a:close/>
                <a:moveTo>
                  <a:pt x="17890" y="18931"/>
                </a:moveTo>
                <a:cubicBezTo>
                  <a:pt x="17877" y="18931"/>
                  <a:pt x="17863" y="18925"/>
                  <a:pt x="17853" y="18914"/>
                </a:cubicBezTo>
                <a:cubicBezTo>
                  <a:pt x="17836" y="18894"/>
                  <a:pt x="17838" y="18863"/>
                  <a:pt x="17858" y="18845"/>
                </a:cubicBezTo>
                <a:cubicBezTo>
                  <a:pt x="17923" y="18788"/>
                  <a:pt x="17988" y="18730"/>
                  <a:pt x="18051" y="18671"/>
                </a:cubicBezTo>
                <a:cubicBezTo>
                  <a:pt x="18071" y="18653"/>
                  <a:pt x="18102" y="18654"/>
                  <a:pt x="18120" y="18674"/>
                </a:cubicBezTo>
                <a:cubicBezTo>
                  <a:pt x="18139" y="18694"/>
                  <a:pt x="18137" y="18725"/>
                  <a:pt x="18117" y="18743"/>
                </a:cubicBezTo>
                <a:cubicBezTo>
                  <a:pt x="18054" y="18802"/>
                  <a:pt x="17988" y="18861"/>
                  <a:pt x="17923" y="18919"/>
                </a:cubicBezTo>
                <a:cubicBezTo>
                  <a:pt x="17913" y="18927"/>
                  <a:pt x="17902" y="18931"/>
                  <a:pt x="17890" y="18931"/>
                </a:cubicBezTo>
                <a:close/>
                <a:moveTo>
                  <a:pt x="3770" y="18983"/>
                </a:moveTo>
                <a:cubicBezTo>
                  <a:pt x="3758" y="18983"/>
                  <a:pt x="3747" y="18979"/>
                  <a:pt x="3738" y="18971"/>
                </a:cubicBezTo>
                <a:cubicBezTo>
                  <a:pt x="3671" y="18914"/>
                  <a:pt x="3605" y="18855"/>
                  <a:pt x="3541" y="18797"/>
                </a:cubicBezTo>
                <a:cubicBezTo>
                  <a:pt x="3521" y="18779"/>
                  <a:pt x="3520" y="18748"/>
                  <a:pt x="3538" y="18728"/>
                </a:cubicBezTo>
                <a:cubicBezTo>
                  <a:pt x="3556" y="18708"/>
                  <a:pt x="3587" y="18707"/>
                  <a:pt x="3607" y="18725"/>
                </a:cubicBezTo>
                <a:cubicBezTo>
                  <a:pt x="3671" y="18782"/>
                  <a:pt x="3736" y="18840"/>
                  <a:pt x="3802" y="18897"/>
                </a:cubicBezTo>
                <a:cubicBezTo>
                  <a:pt x="3822" y="18915"/>
                  <a:pt x="3825" y="18946"/>
                  <a:pt x="3807" y="18966"/>
                </a:cubicBezTo>
                <a:cubicBezTo>
                  <a:pt x="3797" y="18978"/>
                  <a:pt x="3784" y="18983"/>
                  <a:pt x="3770" y="18983"/>
                </a:cubicBezTo>
                <a:close/>
                <a:moveTo>
                  <a:pt x="17490" y="19266"/>
                </a:moveTo>
                <a:cubicBezTo>
                  <a:pt x="17475" y="19266"/>
                  <a:pt x="17461" y="19259"/>
                  <a:pt x="17452" y="19247"/>
                </a:cubicBezTo>
                <a:cubicBezTo>
                  <a:pt x="17435" y="19226"/>
                  <a:pt x="17438" y="19195"/>
                  <a:pt x="17459" y="19178"/>
                </a:cubicBezTo>
                <a:cubicBezTo>
                  <a:pt x="17526" y="19125"/>
                  <a:pt x="17594" y="19070"/>
                  <a:pt x="17661" y="19014"/>
                </a:cubicBezTo>
                <a:cubicBezTo>
                  <a:pt x="17681" y="18997"/>
                  <a:pt x="17712" y="19000"/>
                  <a:pt x="17730" y="19020"/>
                </a:cubicBezTo>
                <a:cubicBezTo>
                  <a:pt x="17747" y="19041"/>
                  <a:pt x="17744" y="19072"/>
                  <a:pt x="17723" y="19089"/>
                </a:cubicBezTo>
                <a:cubicBezTo>
                  <a:pt x="17656" y="19145"/>
                  <a:pt x="17588" y="19201"/>
                  <a:pt x="17520" y="19255"/>
                </a:cubicBezTo>
                <a:cubicBezTo>
                  <a:pt x="17511" y="19262"/>
                  <a:pt x="17501" y="19266"/>
                  <a:pt x="17490" y="19266"/>
                </a:cubicBezTo>
                <a:close/>
                <a:moveTo>
                  <a:pt x="4173" y="19315"/>
                </a:moveTo>
                <a:cubicBezTo>
                  <a:pt x="4163" y="19315"/>
                  <a:pt x="4152" y="19312"/>
                  <a:pt x="4143" y="19305"/>
                </a:cubicBezTo>
                <a:cubicBezTo>
                  <a:pt x="4074" y="19251"/>
                  <a:pt x="4005" y="19196"/>
                  <a:pt x="3938" y="19141"/>
                </a:cubicBezTo>
                <a:cubicBezTo>
                  <a:pt x="3917" y="19123"/>
                  <a:pt x="3915" y="19093"/>
                  <a:pt x="3932" y="19072"/>
                </a:cubicBezTo>
                <a:cubicBezTo>
                  <a:pt x="3949" y="19051"/>
                  <a:pt x="3980" y="19048"/>
                  <a:pt x="4001" y="19065"/>
                </a:cubicBezTo>
                <a:cubicBezTo>
                  <a:pt x="4067" y="19120"/>
                  <a:pt x="4135" y="19174"/>
                  <a:pt x="4203" y="19228"/>
                </a:cubicBezTo>
                <a:cubicBezTo>
                  <a:pt x="4225" y="19245"/>
                  <a:pt x="4228" y="19275"/>
                  <a:pt x="4212" y="19297"/>
                </a:cubicBezTo>
                <a:cubicBezTo>
                  <a:pt x="4202" y="19309"/>
                  <a:pt x="4188" y="19315"/>
                  <a:pt x="4173" y="19315"/>
                </a:cubicBezTo>
                <a:close/>
                <a:moveTo>
                  <a:pt x="17074" y="19580"/>
                </a:moveTo>
                <a:cubicBezTo>
                  <a:pt x="17059" y="19580"/>
                  <a:pt x="17044" y="19573"/>
                  <a:pt x="17034" y="19560"/>
                </a:cubicBezTo>
                <a:cubicBezTo>
                  <a:pt x="17018" y="19538"/>
                  <a:pt x="17023" y="19508"/>
                  <a:pt x="17045" y="19492"/>
                </a:cubicBezTo>
                <a:cubicBezTo>
                  <a:pt x="17115" y="19441"/>
                  <a:pt x="17186" y="19389"/>
                  <a:pt x="17254" y="19338"/>
                </a:cubicBezTo>
                <a:cubicBezTo>
                  <a:pt x="17276" y="19321"/>
                  <a:pt x="17306" y="19325"/>
                  <a:pt x="17323" y="19347"/>
                </a:cubicBezTo>
                <a:cubicBezTo>
                  <a:pt x="17339" y="19369"/>
                  <a:pt x="17335" y="19399"/>
                  <a:pt x="17313" y="19416"/>
                </a:cubicBezTo>
                <a:cubicBezTo>
                  <a:pt x="17244" y="19468"/>
                  <a:pt x="17173" y="19520"/>
                  <a:pt x="17103" y="19571"/>
                </a:cubicBezTo>
                <a:cubicBezTo>
                  <a:pt x="17094" y="19577"/>
                  <a:pt x="17084" y="19580"/>
                  <a:pt x="17074" y="19580"/>
                </a:cubicBezTo>
                <a:close/>
                <a:moveTo>
                  <a:pt x="4592" y="19628"/>
                </a:moveTo>
                <a:cubicBezTo>
                  <a:pt x="4582" y="19628"/>
                  <a:pt x="4572" y="19625"/>
                  <a:pt x="4564" y="19619"/>
                </a:cubicBezTo>
                <a:cubicBezTo>
                  <a:pt x="4493" y="19569"/>
                  <a:pt x="4422" y="19517"/>
                  <a:pt x="4351" y="19464"/>
                </a:cubicBezTo>
                <a:cubicBezTo>
                  <a:pt x="4330" y="19448"/>
                  <a:pt x="4325" y="19418"/>
                  <a:pt x="4341" y="19396"/>
                </a:cubicBezTo>
                <a:cubicBezTo>
                  <a:pt x="4358" y="19374"/>
                  <a:pt x="4388" y="19370"/>
                  <a:pt x="4410" y="19386"/>
                </a:cubicBezTo>
                <a:cubicBezTo>
                  <a:pt x="4480" y="19438"/>
                  <a:pt x="4550" y="19489"/>
                  <a:pt x="4620" y="19539"/>
                </a:cubicBezTo>
                <a:cubicBezTo>
                  <a:pt x="4643" y="19555"/>
                  <a:pt x="4648" y="19585"/>
                  <a:pt x="4632" y="19607"/>
                </a:cubicBezTo>
                <a:cubicBezTo>
                  <a:pt x="4623" y="19621"/>
                  <a:pt x="4607" y="19628"/>
                  <a:pt x="4592" y="19628"/>
                </a:cubicBezTo>
                <a:close/>
                <a:moveTo>
                  <a:pt x="16644" y="19875"/>
                </a:moveTo>
                <a:cubicBezTo>
                  <a:pt x="16628" y="19875"/>
                  <a:pt x="16612" y="19867"/>
                  <a:pt x="16603" y="19852"/>
                </a:cubicBezTo>
                <a:cubicBezTo>
                  <a:pt x="16588" y="19830"/>
                  <a:pt x="16594" y="19799"/>
                  <a:pt x="16617" y="19785"/>
                </a:cubicBezTo>
                <a:cubicBezTo>
                  <a:pt x="16689" y="19738"/>
                  <a:pt x="16762" y="19689"/>
                  <a:pt x="16833" y="19641"/>
                </a:cubicBezTo>
                <a:cubicBezTo>
                  <a:pt x="16855" y="19626"/>
                  <a:pt x="16886" y="19631"/>
                  <a:pt x="16901" y="19654"/>
                </a:cubicBezTo>
                <a:cubicBezTo>
                  <a:pt x="16916" y="19676"/>
                  <a:pt x="16911" y="19706"/>
                  <a:pt x="16888" y="19722"/>
                </a:cubicBezTo>
                <a:cubicBezTo>
                  <a:pt x="16817" y="19771"/>
                  <a:pt x="16743" y="19819"/>
                  <a:pt x="16670" y="19867"/>
                </a:cubicBezTo>
                <a:cubicBezTo>
                  <a:pt x="16662" y="19872"/>
                  <a:pt x="16653" y="19875"/>
                  <a:pt x="16644" y="19875"/>
                </a:cubicBezTo>
                <a:close/>
                <a:moveTo>
                  <a:pt x="5026" y="19920"/>
                </a:moveTo>
                <a:cubicBezTo>
                  <a:pt x="5017" y="19920"/>
                  <a:pt x="5008" y="19917"/>
                  <a:pt x="5000" y="19912"/>
                </a:cubicBezTo>
                <a:cubicBezTo>
                  <a:pt x="4926" y="19865"/>
                  <a:pt x="4852" y="19817"/>
                  <a:pt x="4780" y="19768"/>
                </a:cubicBezTo>
                <a:cubicBezTo>
                  <a:pt x="4758" y="19753"/>
                  <a:pt x="4752" y="19722"/>
                  <a:pt x="4767" y="19700"/>
                </a:cubicBezTo>
                <a:cubicBezTo>
                  <a:pt x="4782" y="19678"/>
                  <a:pt x="4812" y="19672"/>
                  <a:pt x="4835" y="19687"/>
                </a:cubicBezTo>
                <a:cubicBezTo>
                  <a:pt x="4906" y="19735"/>
                  <a:pt x="4980" y="19783"/>
                  <a:pt x="5052" y="19829"/>
                </a:cubicBezTo>
                <a:cubicBezTo>
                  <a:pt x="5075" y="19844"/>
                  <a:pt x="5082" y="19874"/>
                  <a:pt x="5067" y="19897"/>
                </a:cubicBezTo>
                <a:cubicBezTo>
                  <a:pt x="5058" y="19912"/>
                  <a:pt x="5042" y="19920"/>
                  <a:pt x="5026" y="19920"/>
                </a:cubicBezTo>
                <a:close/>
                <a:moveTo>
                  <a:pt x="16200" y="20148"/>
                </a:moveTo>
                <a:cubicBezTo>
                  <a:pt x="16183" y="20148"/>
                  <a:pt x="16166" y="20139"/>
                  <a:pt x="16157" y="20123"/>
                </a:cubicBezTo>
                <a:cubicBezTo>
                  <a:pt x="16144" y="20100"/>
                  <a:pt x="16152" y="20070"/>
                  <a:pt x="16175" y="20056"/>
                </a:cubicBezTo>
                <a:cubicBezTo>
                  <a:pt x="16249" y="20013"/>
                  <a:pt x="16324" y="19968"/>
                  <a:pt x="16398" y="19923"/>
                </a:cubicBezTo>
                <a:cubicBezTo>
                  <a:pt x="16421" y="19909"/>
                  <a:pt x="16451" y="19916"/>
                  <a:pt x="16465" y="19939"/>
                </a:cubicBezTo>
                <a:cubicBezTo>
                  <a:pt x="16479" y="19962"/>
                  <a:pt x="16472" y="19992"/>
                  <a:pt x="16449" y="20007"/>
                </a:cubicBezTo>
                <a:cubicBezTo>
                  <a:pt x="16375" y="20052"/>
                  <a:pt x="16299" y="20097"/>
                  <a:pt x="16224" y="20141"/>
                </a:cubicBezTo>
                <a:cubicBezTo>
                  <a:pt x="16216" y="20146"/>
                  <a:pt x="16208" y="20148"/>
                  <a:pt x="16200" y="20148"/>
                </a:cubicBezTo>
                <a:close/>
                <a:moveTo>
                  <a:pt x="5474" y="20190"/>
                </a:moveTo>
                <a:cubicBezTo>
                  <a:pt x="5465" y="20190"/>
                  <a:pt x="5457" y="20188"/>
                  <a:pt x="5449" y="20184"/>
                </a:cubicBezTo>
                <a:cubicBezTo>
                  <a:pt x="5374" y="20140"/>
                  <a:pt x="5298" y="20096"/>
                  <a:pt x="5223" y="20050"/>
                </a:cubicBezTo>
                <a:cubicBezTo>
                  <a:pt x="5200" y="20036"/>
                  <a:pt x="5192" y="20006"/>
                  <a:pt x="5206" y="19983"/>
                </a:cubicBezTo>
                <a:cubicBezTo>
                  <a:pt x="5220" y="19960"/>
                  <a:pt x="5250" y="19953"/>
                  <a:pt x="5273" y="19967"/>
                </a:cubicBezTo>
                <a:cubicBezTo>
                  <a:pt x="5348" y="20011"/>
                  <a:pt x="5423" y="20056"/>
                  <a:pt x="5498" y="20099"/>
                </a:cubicBezTo>
                <a:cubicBezTo>
                  <a:pt x="5521" y="20112"/>
                  <a:pt x="5530" y="20142"/>
                  <a:pt x="5516" y="20165"/>
                </a:cubicBezTo>
                <a:cubicBezTo>
                  <a:pt x="5507" y="20181"/>
                  <a:pt x="5491" y="20190"/>
                  <a:pt x="5474" y="20190"/>
                </a:cubicBezTo>
                <a:close/>
                <a:moveTo>
                  <a:pt x="15743" y="20399"/>
                </a:moveTo>
                <a:cubicBezTo>
                  <a:pt x="15725" y="20399"/>
                  <a:pt x="15708" y="20389"/>
                  <a:pt x="15700" y="20372"/>
                </a:cubicBezTo>
                <a:cubicBezTo>
                  <a:pt x="15687" y="20348"/>
                  <a:pt x="15697" y="20319"/>
                  <a:pt x="15721" y="20306"/>
                </a:cubicBezTo>
                <a:cubicBezTo>
                  <a:pt x="15797" y="20267"/>
                  <a:pt x="15874" y="20225"/>
                  <a:pt x="15949" y="20184"/>
                </a:cubicBezTo>
                <a:cubicBezTo>
                  <a:pt x="15973" y="20171"/>
                  <a:pt x="16003" y="20180"/>
                  <a:pt x="16016" y="20203"/>
                </a:cubicBezTo>
                <a:cubicBezTo>
                  <a:pt x="16029" y="20227"/>
                  <a:pt x="16020" y="20257"/>
                  <a:pt x="15996" y="20270"/>
                </a:cubicBezTo>
                <a:cubicBezTo>
                  <a:pt x="15921" y="20312"/>
                  <a:pt x="15843" y="20353"/>
                  <a:pt x="15766" y="20393"/>
                </a:cubicBezTo>
                <a:cubicBezTo>
                  <a:pt x="15758" y="20397"/>
                  <a:pt x="15751" y="20399"/>
                  <a:pt x="15743" y="20399"/>
                </a:cubicBezTo>
                <a:close/>
                <a:moveTo>
                  <a:pt x="5934" y="20438"/>
                </a:moveTo>
                <a:cubicBezTo>
                  <a:pt x="5927" y="20438"/>
                  <a:pt x="5919" y="20437"/>
                  <a:pt x="5912" y="20433"/>
                </a:cubicBezTo>
                <a:cubicBezTo>
                  <a:pt x="5835" y="20394"/>
                  <a:pt x="5756" y="20353"/>
                  <a:pt x="5679" y="20311"/>
                </a:cubicBezTo>
                <a:cubicBezTo>
                  <a:pt x="5655" y="20298"/>
                  <a:pt x="5646" y="20269"/>
                  <a:pt x="5659" y="20245"/>
                </a:cubicBezTo>
                <a:cubicBezTo>
                  <a:pt x="5672" y="20221"/>
                  <a:pt x="5702" y="20212"/>
                  <a:pt x="5726" y="20225"/>
                </a:cubicBezTo>
                <a:cubicBezTo>
                  <a:pt x="5802" y="20266"/>
                  <a:pt x="5880" y="20307"/>
                  <a:pt x="5956" y="20346"/>
                </a:cubicBezTo>
                <a:cubicBezTo>
                  <a:pt x="5980" y="20358"/>
                  <a:pt x="5990" y="20388"/>
                  <a:pt x="5978" y="20412"/>
                </a:cubicBezTo>
                <a:cubicBezTo>
                  <a:pt x="5969" y="20429"/>
                  <a:pt x="5952" y="20438"/>
                  <a:pt x="5934" y="20438"/>
                </a:cubicBezTo>
                <a:close/>
                <a:moveTo>
                  <a:pt x="15275" y="20627"/>
                </a:moveTo>
                <a:cubicBezTo>
                  <a:pt x="15257" y="20627"/>
                  <a:pt x="15239" y="20617"/>
                  <a:pt x="15231" y="20599"/>
                </a:cubicBezTo>
                <a:cubicBezTo>
                  <a:pt x="15219" y="20574"/>
                  <a:pt x="15230" y="20545"/>
                  <a:pt x="15255" y="20534"/>
                </a:cubicBezTo>
                <a:cubicBezTo>
                  <a:pt x="15333" y="20498"/>
                  <a:pt x="15412" y="20460"/>
                  <a:pt x="15489" y="20423"/>
                </a:cubicBezTo>
                <a:cubicBezTo>
                  <a:pt x="15513" y="20411"/>
                  <a:pt x="15543" y="20421"/>
                  <a:pt x="15555" y="20445"/>
                </a:cubicBezTo>
                <a:cubicBezTo>
                  <a:pt x="15566" y="20470"/>
                  <a:pt x="15556" y="20499"/>
                  <a:pt x="15532" y="20511"/>
                </a:cubicBezTo>
                <a:cubicBezTo>
                  <a:pt x="15454" y="20549"/>
                  <a:pt x="15375" y="20586"/>
                  <a:pt x="15296" y="20623"/>
                </a:cubicBezTo>
                <a:cubicBezTo>
                  <a:pt x="15289" y="20626"/>
                  <a:pt x="15282" y="20627"/>
                  <a:pt x="15275" y="20627"/>
                </a:cubicBezTo>
                <a:close/>
                <a:moveTo>
                  <a:pt x="6406" y="20664"/>
                </a:moveTo>
                <a:cubicBezTo>
                  <a:pt x="6400" y="20664"/>
                  <a:pt x="6393" y="20663"/>
                  <a:pt x="6386" y="20660"/>
                </a:cubicBezTo>
                <a:cubicBezTo>
                  <a:pt x="6306" y="20624"/>
                  <a:pt x="6226" y="20587"/>
                  <a:pt x="6148" y="20549"/>
                </a:cubicBezTo>
                <a:cubicBezTo>
                  <a:pt x="6123" y="20538"/>
                  <a:pt x="6113" y="20508"/>
                  <a:pt x="6125" y="20484"/>
                </a:cubicBezTo>
                <a:cubicBezTo>
                  <a:pt x="6136" y="20460"/>
                  <a:pt x="6166" y="20449"/>
                  <a:pt x="6190" y="20461"/>
                </a:cubicBezTo>
                <a:cubicBezTo>
                  <a:pt x="6267" y="20498"/>
                  <a:pt x="6347" y="20535"/>
                  <a:pt x="6426" y="20571"/>
                </a:cubicBezTo>
                <a:cubicBezTo>
                  <a:pt x="6451" y="20582"/>
                  <a:pt x="6462" y="20611"/>
                  <a:pt x="6451" y="20635"/>
                </a:cubicBezTo>
                <a:cubicBezTo>
                  <a:pt x="6443" y="20653"/>
                  <a:pt x="6425" y="20664"/>
                  <a:pt x="6406" y="20664"/>
                </a:cubicBezTo>
                <a:close/>
                <a:moveTo>
                  <a:pt x="14797" y="20832"/>
                </a:moveTo>
                <a:cubicBezTo>
                  <a:pt x="14778" y="20832"/>
                  <a:pt x="14759" y="20821"/>
                  <a:pt x="14752" y="20802"/>
                </a:cubicBezTo>
                <a:cubicBezTo>
                  <a:pt x="14741" y="20777"/>
                  <a:pt x="14754" y="20748"/>
                  <a:pt x="14779" y="20738"/>
                </a:cubicBezTo>
                <a:cubicBezTo>
                  <a:pt x="14858" y="20706"/>
                  <a:pt x="14939" y="20673"/>
                  <a:pt x="15018" y="20639"/>
                </a:cubicBezTo>
                <a:cubicBezTo>
                  <a:pt x="15043" y="20628"/>
                  <a:pt x="15072" y="20640"/>
                  <a:pt x="15082" y="20664"/>
                </a:cubicBezTo>
                <a:cubicBezTo>
                  <a:pt x="15093" y="20689"/>
                  <a:pt x="15082" y="20718"/>
                  <a:pt x="15057" y="20729"/>
                </a:cubicBezTo>
                <a:cubicBezTo>
                  <a:pt x="14977" y="20763"/>
                  <a:pt x="14895" y="20797"/>
                  <a:pt x="14815" y="20829"/>
                </a:cubicBezTo>
                <a:cubicBezTo>
                  <a:pt x="14809" y="20831"/>
                  <a:pt x="14803" y="20832"/>
                  <a:pt x="14797" y="20832"/>
                </a:cubicBezTo>
                <a:close/>
                <a:moveTo>
                  <a:pt x="6889" y="20867"/>
                </a:moveTo>
                <a:cubicBezTo>
                  <a:pt x="6883" y="20867"/>
                  <a:pt x="6877" y="20866"/>
                  <a:pt x="6871" y="20863"/>
                </a:cubicBezTo>
                <a:cubicBezTo>
                  <a:pt x="6790" y="20832"/>
                  <a:pt x="6708" y="20798"/>
                  <a:pt x="6628" y="20765"/>
                </a:cubicBezTo>
                <a:cubicBezTo>
                  <a:pt x="6603" y="20754"/>
                  <a:pt x="6591" y="20725"/>
                  <a:pt x="6601" y="20700"/>
                </a:cubicBezTo>
                <a:cubicBezTo>
                  <a:pt x="6612" y="20676"/>
                  <a:pt x="6641" y="20664"/>
                  <a:pt x="6665" y="20674"/>
                </a:cubicBezTo>
                <a:cubicBezTo>
                  <a:pt x="6745" y="20708"/>
                  <a:pt x="6827" y="20741"/>
                  <a:pt x="6907" y="20772"/>
                </a:cubicBezTo>
                <a:cubicBezTo>
                  <a:pt x="6932" y="20782"/>
                  <a:pt x="6945" y="20810"/>
                  <a:pt x="6935" y="20836"/>
                </a:cubicBezTo>
                <a:cubicBezTo>
                  <a:pt x="6927" y="20855"/>
                  <a:pt x="6909" y="20867"/>
                  <a:pt x="6889" y="20867"/>
                </a:cubicBezTo>
                <a:close/>
                <a:moveTo>
                  <a:pt x="14308" y="21015"/>
                </a:moveTo>
                <a:cubicBezTo>
                  <a:pt x="14287" y="21015"/>
                  <a:pt x="14268" y="21002"/>
                  <a:pt x="14261" y="20982"/>
                </a:cubicBezTo>
                <a:cubicBezTo>
                  <a:pt x="14253" y="20956"/>
                  <a:pt x="14266" y="20928"/>
                  <a:pt x="14292" y="20920"/>
                </a:cubicBezTo>
                <a:cubicBezTo>
                  <a:pt x="14373" y="20891"/>
                  <a:pt x="14456" y="20862"/>
                  <a:pt x="14536" y="20832"/>
                </a:cubicBezTo>
                <a:cubicBezTo>
                  <a:pt x="14562" y="20822"/>
                  <a:pt x="14590" y="20835"/>
                  <a:pt x="14599" y="20861"/>
                </a:cubicBezTo>
                <a:cubicBezTo>
                  <a:pt x="14609" y="20886"/>
                  <a:pt x="14596" y="20914"/>
                  <a:pt x="14571" y="20923"/>
                </a:cubicBezTo>
                <a:cubicBezTo>
                  <a:pt x="14489" y="20954"/>
                  <a:pt x="14406" y="20984"/>
                  <a:pt x="14324" y="21012"/>
                </a:cubicBezTo>
                <a:cubicBezTo>
                  <a:pt x="14318" y="21014"/>
                  <a:pt x="14313" y="21015"/>
                  <a:pt x="14308" y="21015"/>
                </a:cubicBezTo>
                <a:close/>
                <a:moveTo>
                  <a:pt x="7382" y="21045"/>
                </a:moveTo>
                <a:cubicBezTo>
                  <a:pt x="7377" y="21045"/>
                  <a:pt x="7371" y="21044"/>
                  <a:pt x="7366" y="21043"/>
                </a:cubicBezTo>
                <a:cubicBezTo>
                  <a:pt x="7282" y="21015"/>
                  <a:pt x="7199" y="20985"/>
                  <a:pt x="7118" y="20956"/>
                </a:cubicBezTo>
                <a:cubicBezTo>
                  <a:pt x="7092" y="20947"/>
                  <a:pt x="7079" y="20919"/>
                  <a:pt x="7088" y="20893"/>
                </a:cubicBezTo>
                <a:cubicBezTo>
                  <a:pt x="7098" y="20868"/>
                  <a:pt x="7126" y="20855"/>
                  <a:pt x="7151" y="20864"/>
                </a:cubicBezTo>
                <a:cubicBezTo>
                  <a:pt x="7231" y="20893"/>
                  <a:pt x="7314" y="20922"/>
                  <a:pt x="7397" y="20950"/>
                </a:cubicBezTo>
                <a:cubicBezTo>
                  <a:pt x="7423" y="20958"/>
                  <a:pt x="7437" y="20986"/>
                  <a:pt x="7428" y="21012"/>
                </a:cubicBezTo>
                <a:cubicBezTo>
                  <a:pt x="7421" y="21032"/>
                  <a:pt x="7402" y="21045"/>
                  <a:pt x="7382" y="21045"/>
                </a:cubicBezTo>
                <a:close/>
                <a:moveTo>
                  <a:pt x="13810" y="21173"/>
                </a:moveTo>
                <a:cubicBezTo>
                  <a:pt x="13789" y="21173"/>
                  <a:pt x="13769" y="21159"/>
                  <a:pt x="13763" y="21138"/>
                </a:cubicBezTo>
                <a:cubicBezTo>
                  <a:pt x="13755" y="21112"/>
                  <a:pt x="13770" y="21084"/>
                  <a:pt x="13796" y="21077"/>
                </a:cubicBezTo>
                <a:cubicBezTo>
                  <a:pt x="13879" y="21053"/>
                  <a:pt x="13963" y="21027"/>
                  <a:pt x="14045" y="21001"/>
                </a:cubicBezTo>
                <a:cubicBezTo>
                  <a:pt x="14071" y="20993"/>
                  <a:pt x="14098" y="21007"/>
                  <a:pt x="14106" y="21033"/>
                </a:cubicBezTo>
                <a:cubicBezTo>
                  <a:pt x="14115" y="21059"/>
                  <a:pt x="14100" y="21086"/>
                  <a:pt x="14075" y="21095"/>
                </a:cubicBezTo>
                <a:cubicBezTo>
                  <a:pt x="13992" y="21121"/>
                  <a:pt x="13907" y="21147"/>
                  <a:pt x="13824" y="21171"/>
                </a:cubicBezTo>
                <a:cubicBezTo>
                  <a:pt x="13819" y="21172"/>
                  <a:pt x="13814" y="21173"/>
                  <a:pt x="13810" y="21173"/>
                </a:cubicBezTo>
                <a:close/>
                <a:moveTo>
                  <a:pt x="7882" y="21199"/>
                </a:moveTo>
                <a:cubicBezTo>
                  <a:pt x="7877" y="21199"/>
                  <a:pt x="7873" y="21199"/>
                  <a:pt x="7869" y="21197"/>
                </a:cubicBezTo>
                <a:cubicBezTo>
                  <a:pt x="7785" y="21174"/>
                  <a:pt x="7700" y="21149"/>
                  <a:pt x="7617" y="21123"/>
                </a:cubicBezTo>
                <a:cubicBezTo>
                  <a:pt x="7591" y="21115"/>
                  <a:pt x="7577" y="21088"/>
                  <a:pt x="7585" y="21062"/>
                </a:cubicBezTo>
                <a:cubicBezTo>
                  <a:pt x="7592" y="21036"/>
                  <a:pt x="7620" y="21022"/>
                  <a:pt x="7646" y="21030"/>
                </a:cubicBezTo>
                <a:cubicBezTo>
                  <a:pt x="7728" y="21055"/>
                  <a:pt x="7812" y="21080"/>
                  <a:pt x="7895" y="21103"/>
                </a:cubicBezTo>
                <a:cubicBezTo>
                  <a:pt x="7921" y="21110"/>
                  <a:pt x="7936" y="21138"/>
                  <a:pt x="7929" y="21164"/>
                </a:cubicBezTo>
                <a:cubicBezTo>
                  <a:pt x="7923" y="21185"/>
                  <a:pt x="7903" y="21199"/>
                  <a:pt x="7882" y="21199"/>
                </a:cubicBezTo>
                <a:close/>
                <a:moveTo>
                  <a:pt x="13305" y="21307"/>
                </a:moveTo>
                <a:cubicBezTo>
                  <a:pt x="13283" y="21307"/>
                  <a:pt x="13263" y="21291"/>
                  <a:pt x="13258" y="21269"/>
                </a:cubicBezTo>
                <a:cubicBezTo>
                  <a:pt x="13251" y="21243"/>
                  <a:pt x="13268" y="21216"/>
                  <a:pt x="13294" y="21210"/>
                </a:cubicBezTo>
                <a:cubicBezTo>
                  <a:pt x="13378" y="21190"/>
                  <a:pt x="13463" y="21168"/>
                  <a:pt x="13546" y="21147"/>
                </a:cubicBezTo>
                <a:cubicBezTo>
                  <a:pt x="13572" y="21140"/>
                  <a:pt x="13599" y="21155"/>
                  <a:pt x="13606" y="21181"/>
                </a:cubicBezTo>
                <a:cubicBezTo>
                  <a:pt x="13613" y="21207"/>
                  <a:pt x="13597" y="21234"/>
                  <a:pt x="13571" y="21241"/>
                </a:cubicBezTo>
                <a:cubicBezTo>
                  <a:pt x="13487" y="21263"/>
                  <a:pt x="13402" y="21285"/>
                  <a:pt x="13317" y="21305"/>
                </a:cubicBezTo>
                <a:cubicBezTo>
                  <a:pt x="13313" y="21306"/>
                  <a:pt x="13309" y="21307"/>
                  <a:pt x="13305" y="21307"/>
                </a:cubicBezTo>
                <a:close/>
                <a:moveTo>
                  <a:pt x="8388" y="21328"/>
                </a:moveTo>
                <a:cubicBezTo>
                  <a:pt x="8384" y="21328"/>
                  <a:pt x="8381" y="21328"/>
                  <a:pt x="8377" y="21327"/>
                </a:cubicBezTo>
                <a:cubicBezTo>
                  <a:pt x="8292" y="21308"/>
                  <a:pt x="8206" y="21287"/>
                  <a:pt x="8122" y="21265"/>
                </a:cubicBezTo>
                <a:cubicBezTo>
                  <a:pt x="8096" y="21259"/>
                  <a:pt x="8080" y="21232"/>
                  <a:pt x="8087" y="21206"/>
                </a:cubicBezTo>
                <a:cubicBezTo>
                  <a:pt x="8093" y="21180"/>
                  <a:pt x="8120" y="21164"/>
                  <a:pt x="8146" y="21170"/>
                </a:cubicBezTo>
                <a:cubicBezTo>
                  <a:pt x="8230" y="21192"/>
                  <a:pt x="8315" y="21212"/>
                  <a:pt x="8399" y="21232"/>
                </a:cubicBezTo>
                <a:cubicBezTo>
                  <a:pt x="8425" y="21238"/>
                  <a:pt x="8442" y="21264"/>
                  <a:pt x="8436" y="21290"/>
                </a:cubicBezTo>
                <a:cubicBezTo>
                  <a:pt x="8430" y="21313"/>
                  <a:pt x="8410" y="21328"/>
                  <a:pt x="8388" y="21328"/>
                </a:cubicBezTo>
                <a:close/>
                <a:moveTo>
                  <a:pt x="12794" y="21415"/>
                </a:moveTo>
                <a:cubicBezTo>
                  <a:pt x="12771" y="21415"/>
                  <a:pt x="12751" y="21399"/>
                  <a:pt x="12746" y="21375"/>
                </a:cubicBezTo>
                <a:cubicBezTo>
                  <a:pt x="12741" y="21349"/>
                  <a:pt x="12759" y="21323"/>
                  <a:pt x="12785" y="21318"/>
                </a:cubicBezTo>
                <a:cubicBezTo>
                  <a:pt x="12871" y="21302"/>
                  <a:pt x="12957" y="21285"/>
                  <a:pt x="13040" y="21267"/>
                </a:cubicBezTo>
                <a:cubicBezTo>
                  <a:pt x="13067" y="21262"/>
                  <a:pt x="13093" y="21278"/>
                  <a:pt x="13098" y="21305"/>
                </a:cubicBezTo>
                <a:cubicBezTo>
                  <a:pt x="13104" y="21331"/>
                  <a:pt x="13087" y="21357"/>
                  <a:pt x="13061" y="21363"/>
                </a:cubicBezTo>
                <a:cubicBezTo>
                  <a:pt x="12976" y="21381"/>
                  <a:pt x="12890" y="21398"/>
                  <a:pt x="12804" y="21415"/>
                </a:cubicBezTo>
                <a:cubicBezTo>
                  <a:pt x="12800" y="21415"/>
                  <a:pt x="12797" y="21415"/>
                  <a:pt x="12794" y="21415"/>
                </a:cubicBezTo>
                <a:close/>
                <a:moveTo>
                  <a:pt x="8900" y="21433"/>
                </a:moveTo>
                <a:cubicBezTo>
                  <a:pt x="8897" y="21433"/>
                  <a:pt x="8894" y="21432"/>
                  <a:pt x="8891" y="21432"/>
                </a:cubicBezTo>
                <a:cubicBezTo>
                  <a:pt x="8805" y="21416"/>
                  <a:pt x="8718" y="21400"/>
                  <a:pt x="8633" y="21383"/>
                </a:cubicBezTo>
                <a:cubicBezTo>
                  <a:pt x="8607" y="21377"/>
                  <a:pt x="8590" y="21351"/>
                  <a:pt x="8595" y="21325"/>
                </a:cubicBezTo>
                <a:cubicBezTo>
                  <a:pt x="8600" y="21298"/>
                  <a:pt x="8626" y="21281"/>
                  <a:pt x="8653" y="21287"/>
                </a:cubicBezTo>
                <a:cubicBezTo>
                  <a:pt x="8737" y="21304"/>
                  <a:pt x="8823" y="21320"/>
                  <a:pt x="8908" y="21335"/>
                </a:cubicBezTo>
                <a:cubicBezTo>
                  <a:pt x="8935" y="21340"/>
                  <a:pt x="8952" y="21366"/>
                  <a:pt x="8948" y="21392"/>
                </a:cubicBezTo>
                <a:cubicBezTo>
                  <a:pt x="8943" y="21416"/>
                  <a:pt x="8923" y="21433"/>
                  <a:pt x="8900" y="21433"/>
                </a:cubicBezTo>
                <a:close/>
                <a:moveTo>
                  <a:pt x="12279" y="21499"/>
                </a:moveTo>
                <a:cubicBezTo>
                  <a:pt x="12255" y="21499"/>
                  <a:pt x="12234" y="21481"/>
                  <a:pt x="12231" y="21457"/>
                </a:cubicBezTo>
                <a:cubicBezTo>
                  <a:pt x="12227" y="21430"/>
                  <a:pt x="12246" y="21405"/>
                  <a:pt x="12272" y="21402"/>
                </a:cubicBezTo>
                <a:cubicBezTo>
                  <a:pt x="12359" y="21390"/>
                  <a:pt x="12445" y="21377"/>
                  <a:pt x="12529" y="21363"/>
                </a:cubicBezTo>
                <a:cubicBezTo>
                  <a:pt x="12556" y="21359"/>
                  <a:pt x="12581" y="21377"/>
                  <a:pt x="12586" y="21404"/>
                </a:cubicBezTo>
                <a:cubicBezTo>
                  <a:pt x="12590" y="21430"/>
                  <a:pt x="12572" y="21455"/>
                  <a:pt x="12545" y="21460"/>
                </a:cubicBezTo>
                <a:cubicBezTo>
                  <a:pt x="12460" y="21474"/>
                  <a:pt x="12373" y="21487"/>
                  <a:pt x="12286" y="21499"/>
                </a:cubicBezTo>
                <a:cubicBezTo>
                  <a:pt x="12284" y="21499"/>
                  <a:pt x="12281" y="21499"/>
                  <a:pt x="12279" y="21499"/>
                </a:cubicBezTo>
                <a:close/>
                <a:moveTo>
                  <a:pt x="9416" y="21512"/>
                </a:moveTo>
                <a:cubicBezTo>
                  <a:pt x="9414" y="21512"/>
                  <a:pt x="9411" y="21512"/>
                  <a:pt x="9409" y="21511"/>
                </a:cubicBezTo>
                <a:cubicBezTo>
                  <a:pt x="9323" y="21500"/>
                  <a:pt x="9235" y="21488"/>
                  <a:pt x="9150" y="21475"/>
                </a:cubicBezTo>
                <a:cubicBezTo>
                  <a:pt x="9123" y="21471"/>
                  <a:pt x="9105" y="21446"/>
                  <a:pt x="9109" y="21419"/>
                </a:cubicBezTo>
                <a:cubicBezTo>
                  <a:pt x="9113" y="21392"/>
                  <a:pt x="9138" y="21374"/>
                  <a:pt x="9164" y="21378"/>
                </a:cubicBezTo>
                <a:cubicBezTo>
                  <a:pt x="9249" y="21391"/>
                  <a:pt x="9336" y="21403"/>
                  <a:pt x="9422" y="21414"/>
                </a:cubicBezTo>
                <a:cubicBezTo>
                  <a:pt x="9449" y="21418"/>
                  <a:pt x="9468" y="21442"/>
                  <a:pt x="9464" y="21469"/>
                </a:cubicBezTo>
                <a:cubicBezTo>
                  <a:pt x="9461" y="21494"/>
                  <a:pt x="9440" y="21512"/>
                  <a:pt x="9416" y="21512"/>
                </a:cubicBezTo>
                <a:close/>
                <a:moveTo>
                  <a:pt x="11760" y="21558"/>
                </a:moveTo>
                <a:cubicBezTo>
                  <a:pt x="11735" y="21558"/>
                  <a:pt x="11714" y="21539"/>
                  <a:pt x="11711" y="21513"/>
                </a:cubicBezTo>
                <a:cubicBezTo>
                  <a:pt x="11709" y="21486"/>
                  <a:pt x="11729" y="21462"/>
                  <a:pt x="11756" y="21460"/>
                </a:cubicBezTo>
                <a:cubicBezTo>
                  <a:pt x="11842" y="21452"/>
                  <a:pt x="11929" y="21444"/>
                  <a:pt x="12015" y="21434"/>
                </a:cubicBezTo>
                <a:cubicBezTo>
                  <a:pt x="12041" y="21431"/>
                  <a:pt x="12066" y="21450"/>
                  <a:pt x="12069" y="21477"/>
                </a:cubicBezTo>
                <a:cubicBezTo>
                  <a:pt x="12072" y="21504"/>
                  <a:pt x="12052" y="21528"/>
                  <a:pt x="12026" y="21531"/>
                </a:cubicBezTo>
                <a:cubicBezTo>
                  <a:pt x="11939" y="21541"/>
                  <a:pt x="11851" y="21550"/>
                  <a:pt x="11765" y="21558"/>
                </a:cubicBezTo>
                <a:cubicBezTo>
                  <a:pt x="11763" y="21558"/>
                  <a:pt x="11762" y="21558"/>
                  <a:pt x="11760" y="21558"/>
                </a:cubicBezTo>
                <a:close/>
                <a:moveTo>
                  <a:pt x="9935" y="21566"/>
                </a:moveTo>
                <a:cubicBezTo>
                  <a:pt x="9934" y="21566"/>
                  <a:pt x="9932" y="21566"/>
                  <a:pt x="9931" y="21566"/>
                </a:cubicBezTo>
                <a:cubicBezTo>
                  <a:pt x="9845" y="21559"/>
                  <a:pt x="9757" y="21551"/>
                  <a:pt x="9670" y="21542"/>
                </a:cubicBezTo>
                <a:cubicBezTo>
                  <a:pt x="9643" y="21539"/>
                  <a:pt x="9623" y="21515"/>
                  <a:pt x="9626" y="21488"/>
                </a:cubicBezTo>
                <a:cubicBezTo>
                  <a:pt x="9629" y="21461"/>
                  <a:pt x="9653" y="21442"/>
                  <a:pt x="9680" y="21444"/>
                </a:cubicBezTo>
                <a:cubicBezTo>
                  <a:pt x="9766" y="21453"/>
                  <a:pt x="9854" y="21461"/>
                  <a:pt x="9939" y="21468"/>
                </a:cubicBezTo>
                <a:cubicBezTo>
                  <a:pt x="9966" y="21470"/>
                  <a:pt x="9986" y="21494"/>
                  <a:pt x="9984" y="21521"/>
                </a:cubicBezTo>
                <a:cubicBezTo>
                  <a:pt x="9982" y="21546"/>
                  <a:pt x="9960" y="21566"/>
                  <a:pt x="9935" y="21566"/>
                </a:cubicBezTo>
                <a:close/>
                <a:moveTo>
                  <a:pt x="11239" y="21591"/>
                </a:moveTo>
                <a:cubicBezTo>
                  <a:pt x="11213" y="21591"/>
                  <a:pt x="11191" y="21571"/>
                  <a:pt x="11190" y="21544"/>
                </a:cubicBezTo>
                <a:cubicBezTo>
                  <a:pt x="11189" y="21517"/>
                  <a:pt x="11210" y="21494"/>
                  <a:pt x="11237" y="21493"/>
                </a:cubicBezTo>
                <a:cubicBezTo>
                  <a:pt x="11324" y="21490"/>
                  <a:pt x="11411" y="21485"/>
                  <a:pt x="11497" y="21480"/>
                </a:cubicBezTo>
                <a:cubicBezTo>
                  <a:pt x="11524" y="21478"/>
                  <a:pt x="11547" y="21498"/>
                  <a:pt x="11549" y="21525"/>
                </a:cubicBezTo>
                <a:cubicBezTo>
                  <a:pt x="11550" y="21552"/>
                  <a:pt x="11530" y="21576"/>
                  <a:pt x="11503" y="21578"/>
                </a:cubicBezTo>
                <a:cubicBezTo>
                  <a:pt x="11417" y="21583"/>
                  <a:pt x="11329" y="21588"/>
                  <a:pt x="11241" y="21591"/>
                </a:cubicBezTo>
                <a:cubicBezTo>
                  <a:pt x="11240" y="21591"/>
                  <a:pt x="11240" y="21591"/>
                  <a:pt x="11239" y="21591"/>
                </a:cubicBezTo>
                <a:close/>
                <a:moveTo>
                  <a:pt x="10456" y="21595"/>
                </a:moveTo>
                <a:cubicBezTo>
                  <a:pt x="10456" y="21595"/>
                  <a:pt x="10455" y="21595"/>
                  <a:pt x="10455" y="21595"/>
                </a:cubicBezTo>
                <a:cubicBezTo>
                  <a:pt x="10367" y="21592"/>
                  <a:pt x="10279" y="21588"/>
                  <a:pt x="10193" y="21583"/>
                </a:cubicBezTo>
                <a:cubicBezTo>
                  <a:pt x="10166" y="21582"/>
                  <a:pt x="10145" y="21559"/>
                  <a:pt x="10147" y="21532"/>
                </a:cubicBezTo>
                <a:cubicBezTo>
                  <a:pt x="10148" y="21505"/>
                  <a:pt x="10171" y="21485"/>
                  <a:pt x="10198" y="21485"/>
                </a:cubicBezTo>
                <a:cubicBezTo>
                  <a:pt x="10283" y="21490"/>
                  <a:pt x="10371" y="21494"/>
                  <a:pt x="10458" y="21497"/>
                </a:cubicBezTo>
                <a:cubicBezTo>
                  <a:pt x="10485" y="21498"/>
                  <a:pt x="10506" y="21520"/>
                  <a:pt x="10505" y="21547"/>
                </a:cubicBezTo>
                <a:cubicBezTo>
                  <a:pt x="10504" y="21574"/>
                  <a:pt x="10483" y="21595"/>
                  <a:pt x="10456" y="21595"/>
                </a:cubicBezTo>
                <a:close/>
                <a:moveTo>
                  <a:pt x="10800" y="21600"/>
                </a:moveTo>
                <a:cubicBezTo>
                  <a:pt x="10772" y="21600"/>
                  <a:pt x="10745" y="21600"/>
                  <a:pt x="10717" y="21600"/>
                </a:cubicBezTo>
                <a:cubicBezTo>
                  <a:pt x="10690" y="21599"/>
                  <a:pt x="10668" y="21577"/>
                  <a:pt x="10668" y="21550"/>
                </a:cubicBezTo>
                <a:cubicBezTo>
                  <a:pt x="10669" y="21523"/>
                  <a:pt x="10691" y="21502"/>
                  <a:pt x="10717" y="21502"/>
                </a:cubicBezTo>
                <a:cubicBezTo>
                  <a:pt x="10718" y="21502"/>
                  <a:pt x="10718" y="21502"/>
                  <a:pt x="10718" y="21502"/>
                </a:cubicBezTo>
                <a:cubicBezTo>
                  <a:pt x="10804" y="21502"/>
                  <a:pt x="10891" y="21502"/>
                  <a:pt x="10978" y="21501"/>
                </a:cubicBezTo>
                <a:cubicBezTo>
                  <a:pt x="10978" y="21501"/>
                  <a:pt x="10978" y="21501"/>
                  <a:pt x="10979" y="21501"/>
                </a:cubicBezTo>
                <a:cubicBezTo>
                  <a:pt x="11005" y="21501"/>
                  <a:pt x="11027" y="21522"/>
                  <a:pt x="11027" y="21549"/>
                </a:cubicBezTo>
                <a:cubicBezTo>
                  <a:pt x="11028" y="21576"/>
                  <a:pt x="11006" y="21598"/>
                  <a:pt x="10979" y="21599"/>
                </a:cubicBezTo>
                <a:cubicBezTo>
                  <a:pt x="10920" y="21600"/>
                  <a:pt x="10860" y="21600"/>
                  <a:pt x="10800" y="21600"/>
                </a:cubicBezTo>
                <a:close/>
              </a:path>
            </a:pathLst>
          </a:custGeom>
          <a:solidFill>
            <a:srgbClr val="45108A"/>
          </a:solidFill>
          <a:ln w="12700">
            <a:solidFill>
              <a:srgbClr val="004868"/>
            </a:solidFill>
            <a:miter lim="4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IRAN(FaNum)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1F9786F3-CCF2-3DD7-62FE-A6BD1F8FC0E3}"/>
              </a:ext>
            </a:extLst>
          </p:cNvPr>
          <p:cNvSpPr/>
          <p:nvPr/>
        </p:nvSpPr>
        <p:spPr>
          <a:xfrm>
            <a:off x="7426819" y="3806965"/>
            <a:ext cx="682464" cy="682463"/>
          </a:xfrm>
          <a:prstGeom prst="ellipse">
            <a:avLst/>
          </a:prstGeom>
          <a:solidFill>
            <a:srgbClr val="96E2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Calibri"/>
                <a:cs typeface="B Jadid" panose="00000700000000000000" pitchFamily="2" charset="-78"/>
              </a:rPr>
              <a:t>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B Jadid" panose="00000700000000000000" pitchFamily="2" charset="-78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83068ABB-BA33-DED0-45DA-4BE2FFDFEB4F}"/>
              </a:ext>
            </a:extLst>
          </p:cNvPr>
          <p:cNvSpPr/>
          <p:nvPr/>
        </p:nvSpPr>
        <p:spPr>
          <a:xfrm>
            <a:off x="7378165" y="2291943"/>
            <a:ext cx="682464" cy="682468"/>
          </a:xfrm>
          <a:prstGeom prst="ellipse">
            <a:avLst/>
          </a:prstGeom>
          <a:solidFill>
            <a:srgbClr val="96E2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Jadid" panose="00000700000000000000" pitchFamily="2" charset="-78"/>
              </a:rPr>
              <a:t>2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B Jadid" panose="00000700000000000000" pitchFamily="2" charset="-78"/>
            </a:endParaRP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F26EB566-F856-9328-CED8-A39BDF7C49D0}"/>
              </a:ext>
            </a:extLst>
          </p:cNvPr>
          <p:cNvSpPr/>
          <p:nvPr/>
        </p:nvSpPr>
        <p:spPr>
          <a:xfrm>
            <a:off x="9090610" y="3723331"/>
            <a:ext cx="682446" cy="682468"/>
          </a:xfrm>
          <a:prstGeom prst="ellipse">
            <a:avLst/>
          </a:prstGeom>
          <a:solidFill>
            <a:srgbClr val="96E2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Jadid" panose="00000700000000000000" pitchFamily="2" charset="-78"/>
              </a:rPr>
              <a:t>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B Jadid" panose="00000700000000000000" pitchFamily="2" charset="-78"/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B1594F06-4011-3B70-B304-D0C49849389F}"/>
              </a:ext>
            </a:extLst>
          </p:cNvPr>
          <p:cNvSpPr/>
          <p:nvPr/>
        </p:nvSpPr>
        <p:spPr>
          <a:xfrm>
            <a:off x="9016464" y="2262651"/>
            <a:ext cx="682467" cy="682458"/>
          </a:xfrm>
          <a:prstGeom prst="ellipse">
            <a:avLst/>
          </a:prstGeom>
          <a:solidFill>
            <a:srgbClr val="96E2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Calibri"/>
                <a:cs typeface="B Jadid" panose="00000700000000000000" pitchFamily="2" charset="-78"/>
              </a:rPr>
              <a:t>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B Jadid" panose="000007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EF191D-D197-72B0-0C02-32F41108075E}"/>
              </a:ext>
            </a:extLst>
          </p:cNvPr>
          <p:cNvSpPr txBox="1"/>
          <p:nvPr/>
        </p:nvSpPr>
        <p:spPr>
          <a:xfrm>
            <a:off x="5416909" y="1559994"/>
            <a:ext cx="22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Post-Therapy Hemoglobin Comparison: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Higher in NAID Interventional vs. IDA group (p&lt;0.001) </a:t>
            </a:r>
          </a:p>
          <a:p>
            <a:pPr algn="justLow" rtl="1"/>
            <a:endParaRPr lang="en-US" sz="2000" b="1" dirty="0"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2DEA70-35C8-287D-991F-5DB942F2D1A7}"/>
              </a:ext>
            </a:extLst>
          </p:cNvPr>
          <p:cNvSpPr txBox="1"/>
          <p:nvPr/>
        </p:nvSpPr>
        <p:spPr>
          <a:xfrm>
            <a:off x="6585141" y="314678"/>
            <a:ext cx="38912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Laboratory Parameters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637C4B-E869-0078-A196-001285DA42E8}"/>
              </a:ext>
            </a:extLst>
          </p:cNvPr>
          <p:cNvSpPr txBox="1"/>
          <p:nvPr/>
        </p:nvSpPr>
        <p:spPr>
          <a:xfrm>
            <a:off x="9871696" y="4281720"/>
            <a:ext cx="2286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Inter-Group Ferritin Significance: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Interventional vs. Placebo: p&lt;0.001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Interventional vs. IDA: 43.0 µg/L vs. 34.0 µg/L (p=0.013)</a:t>
            </a:r>
            <a:endParaRPr lang="en-US" sz="2000" b="1" dirty="0"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1C862A-7310-188A-DE28-4E2A01E6F799}"/>
              </a:ext>
            </a:extLst>
          </p:cNvPr>
          <p:cNvSpPr txBox="1"/>
          <p:nvPr/>
        </p:nvSpPr>
        <p:spPr>
          <a:xfrm>
            <a:off x="5507410" y="4436231"/>
            <a:ext cx="22861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Serum Ferritin Changes: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Placebo: No significant difference from baseline after 4 months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Substantial rise in both NAID Interventional and IDA groups </a:t>
            </a:r>
          </a:p>
          <a:p>
            <a:pPr algn="justLow" rtl="1"/>
            <a:endParaRPr lang="en-US" sz="2000" b="1" dirty="0"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1C7E92-9CDA-4E32-FECB-858C60FEED6F}"/>
              </a:ext>
            </a:extLst>
          </p:cNvPr>
          <p:cNvSpPr txBox="1"/>
          <p:nvPr/>
        </p:nvSpPr>
        <p:spPr>
          <a:xfrm>
            <a:off x="9788696" y="1559994"/>
            <a:ext cx="26592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Hemoglobin Changes (Intervention Effect):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Interventional: +1.25 g/dL (95% CI: 1.07–1.43) → Significant increase with LI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Placebo: -0.18 g/dL → Slight decline (natural without intervention) </a:t>
            </a:r>
          </a:p>
          <a:p>
            <a:pPr algn="justLow" rtl="1"/>
            <a:endParaRPr lang="en-US" sz="2000" b="1" dirty="0"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04CCC64-6D77-6B69-FB07-2E25D1E6B269}"/>
              </a:ext>
            </a:extLst>
          </p:cNvPr>
          <p:cNvSpPr/>
          <p:nvPr/>
        </p:nvSpPr>
        <p:spPr>
          <a:xfrm>
            <a:off x="6381019" y="160579"/>
            <a:ext cx="4400550" cy="722058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079DB-B958-51A2-C10F-EB87765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1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DCAB5-9318-806F-FE34-BE4AA0D8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0" y="1005840"/>
            <a:ext cx="9570720" cy="478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266C4-2136-7768-EFD9-84597AA9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9455C1-A4BB-11AB-34C2-B3221AA1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DBA2C8-CA3F-7147-188E-935EB98B7A21}"/>
              </a:ext>
            </a:extLst>
          </p:cNvPr>
          <p:cNvSpPr txBox="1">
            <a:spLocks/>
          </p:cNvSpPr>
          <p:nvPr/>
        </p:nvSpPr>
        <p:spPr>
          <a:xfrm>
            <a:off x="4096850" y="2043618"/>
            <a:ext cx="4216810" cy="68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1">
              <a:defRPr sz="8000" b="1">
                <a:solidFill>
                  <a:schemeClr val="lt1"/>
                </a:solidFill>
                <a:latin typeface="Shabnam" panose="020B0603030804020204" pitchFamily="34" charset="-78"/>
                <a:cs typeface="B Titr" panose="000007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2  Titr" panose="000007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49C3A7-BC50-148B-48C2-60FC4B33E430}"/>
              </a:ext>
            </a:extLst>
          </p:cNvPr>
          <p:cNvSpPr txBox="1">
            <a:spLocks/>
          </p:cNvSpPr>
          <p:nvPr/>
        </p:nvSpPr>
        <p:spPr>
          <a:xfrm>
            <a:off x="1939745" y="2234629"/>
            <a:ext cx="8281617" cy="110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 rtl="1">
              <a:spcAft>
                <a:spcPts val="1800"/>
              </a:spcAft>
              <a:buClr>
                <a:srgbClr val="3790AA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Interventional impact of liposomal iron on iron-deficient children developmental outcome: </a:t>
            </a:r>
            <a:r>
              <a:rPr lang="en-US" dirty="0" err="1">
                <a:solidFill>
                  <a:schemeClr val="tx1"/>
                </a:solidFill>
              </a:rPr>
              <a:t>randomized,double</a:t>
            </a:r>
            <a:r>
              <a:rPr lang="en-US" dirty="0">
                <a:solidFill>
                  <a:schemeClr val="tx1"/>
                </a:solidFill>
              </a:rPr>
              <a:t>-blind, placebo-controlled </a:t>
            </a:r>
            <a:r>
              <a:rPr lang="en-US" dirty="0" err="1">
                <a:solidFill>
                  <a:schemeClr val="tx1"/>
                </a:solidFill>
              </a:rPr>
              <a:t>tria</a:t>
            </a:r>
            <a:endParaRPr kumimoji="0" lang="fa-I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2  Titr" panose="00000700000000000000" pitchFamily="2" charset="-78"/>
              <a:sym typeface="Poppin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DCFF13-EF48-023E-88DF-9494061B056E}"/>
              </a:ext>
            </a:extLst>
          </p:cNvPr>
          <p:cNvSpPr/>
          <p:nvPr/>
        </p:nvSpPr>
        <p:spPr>
          <a:xfrm>
            <a:off x="4614679" y="4124787"/>
            <a:ext cx="3181151" cy="95369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BF6D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503F59-2D7A-A367-C3BA-74DC6E0A514C}"/>
              </a:ext>
            </a:extLst>
          </p:cNvPr>
          <p:cNvSpPr txBox="1">
            <a:spLocks/>
          </p:cNvSpPr>
          <p:nvPr/>
        </p:nvSpPr>
        <p:spPr>
          <a:xfrm>
            <a:off x="3971529" y="4335146"/>
            <a:ext cx="4467449" cy="763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rtl="1">
              <a:defRPr sz="8000" b="1">
                <a:solidFill>
                  <a:schemeClr val="lt1"/>
                </a:solidFill>
                <a:latin typeface="Shabnam" panose="020B0603030804020204" pitchFamily="34" charset="-78"/>
                <a:cs typeface="B Titr" panose="000007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srgbClr val="39AEB5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2  Titr" panose="00000700000000000000" pitchFamily="2" charset="-78"/>
              </a:rPr>
              <a:t>:</a:t>
            </a:r>
            <a:r>
              <a:rPr lang="en-US" sz="2000" b="0" kern="0" dirty="0">
                <a:solidFill>
                  <a:srgbClr val="39AEB5"/>
                </a:solidFill>
                <a:cs typeface="2  Titr" panose="00000700000000000000" pitchFamily="2" charset="-78"/>
              </a:rPr>
              <a:t>presented by</a:t>
            </a:r>
            <a:endParaRPr kumimoji="0" lang="fa-IR" sz="2000" b="0" i="0" u="none" strike="noStrike" kern="0" cap="none" spc="0" normalizeH="0" baseline="0" noProof="0" dirty="0">
              <a:ln>
                <a:noFill/>
              </a:ln>
              <a:solidFill>
                <a:srgbClr val="39AEB5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2  Titr" panose="00000700000000000000" pitchFamily="2" charset="-78"/>
            </a:endParaRPr>
          </a:p>
          <a:p>
            <a:pPr lvl="0">
              <a:defRPr/>
            </a:pPr>
            <a:r>
              <a:rPr lang="en-US" sz="2000" b="0" kern="0" dirty="0">
                <a:solidFill>
                  <a:prstClr val="black"/>
                </a:solidFill>
                <a:cs typeface="2  Titr" panose="00000700000000000000" pitchFamily="2" charset="-78"/>
              </a:rPr>
              <a:t>Melina </a:t>
            </a:r>
            <a:r>
              <a:rPr lang="en-US" sz="2000" b="0" kern="0" dirty="0" err="1">
                <a:solidFill>
                  <a:prstClr val="black"/>
                </a:solidFill>
                <a:cs typeface="2  Titr" panose="00000700000000000000" pitchFamily="2" charset="-78"/>
              </a:rPr>
              <a:t>Nikpour</a:t>
            </a:r>
            <a:endParaRPr lang="fa-IR" sz="2000" b="0" kern="0" dirty="0">
              <a:solidFill>
                <a:prstClr val="black"/>
              </a:solidFill>
              <a:cs typeface="2  Titr" panose="00000700000000000000" pitchFamily="2" charset="-78"/>
            </a:endParaRPr>
          </a:p>
          <a:p>
            <a:pPr lvl="0">
              <a:defRPr/>
            </a:pPr>
            <a:endParaRPr lang="fa-IR" sz="2000" b="0" kern="0" dirty="0">
              <a:solidFill>
                <a:prstClr val="black"/>
              </a:solidFill>
              <a:cs typeface="2  Titr" panose="000007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69693-FDA3-A9A4-ED6D-AF99E92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B51B4-3087-C96F-E3CB-F7DD2D61E5C5}"/>
              </a:ext>
            </a:extLst>
          </p:cNvPr>
          <p:cNvGrpSpPr/>
          <p:nvPr/>
        </p:nvGrpSpPr>
        <p:grpSpPr>
          <a:xfrm rot="16200000">
            <a:off x="-13682622" y="-9952405"/>
            <a:ext cx="44716934" cy="10091746"/>
            <a:chOff x="-415066" y="2430779"/>
            <a:chExt cx="15448329" cy="1656240"/>
          </a:xfrm>
          <a:gradFill>
            <a:gsLst>
              <a:gs pos="60872">
                <a:srgbClr val="BF9F3D"/>
              </a:gs>
              <a:gs pos="53000">
                <a:srgbClr val="30ADA4"/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24" name="Wave 23">
              <a:extLst>
                <a:ext uri="{FF2B5EF4-FFF2-40B4-BE49-F238E27FC236}">
                  <a16:creationId xmlns:a16="http://schemas.microsoft.com/office/drawing/2014/main" id="{AFF2A685-4965-2DC2-A6FD-7E754C3ECF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A4A136F0-BACE-F141-6093-FEF9A710FD2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Wave 25">
              <a:extLst>
                <a:ext uri="{FF2B5EF4-FFF2-40B4-BE49-F238E27FC236}">
                  <a16:creationId xmlns:a16="http://schemas.microsoft.com/office/drawing/2014/main" id="{382FC80E-734D-2BE9-FCA8-A25DE2D035F3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ave 26">
              <a:extLst>
                <a:ext uri="{FF2B5EF4-FFF2-40B4-BE49-F238E27FC236}">
                  <a16:creationId xmlns:a16="http://schemas.microsoft.com/office/drawing/2014/main" id="{39E4F7BB-B508-EE3B-5B46-2A793491B039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Wave 28">
              <a:extLst>
                <a:ext uri="{FF2B5EF4-FFF2-40B4-BE49-F238E27FC236}">
                  <a16:creationId xmlns:a16="http://schemas.microsoft.com/office/drawing/2014/main" id="{D57BB8AA-CA2C-5BFA-DCB0-1DA7DCA7858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Wave 29">
              <a:extLst>
                <a:ext uri="{FF2B5EF4-FFF2-40B4-BE49-F238E27FC236}">
                  <a16:creationId xmlns:a16="http://schemas.microsoft.com/office/drawing/2014/main" id="{AC2674D8-919D-A9F4-3824-FB1C6DA662E9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0B2AE6C9-C79E-6F37-4BD8-101EAB15178A}"/>
                </a:ext>
              </a:extLst>
            </p:cNvPr>
            <p:cNvSpPr/>
            <p:nvPr/>
          </p:nvSpPr>
          <p:spPr>
            <a:xfrm>
              <a:off x="8388846" y="245760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F771D4E-67E0-C504-E750-9BD0030C86B0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770356-7B26-6923-CDBD-3F4C412C4AEC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AAA7EA-9A82-72CD-6D77-D9BEC6EF7928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82796-657C-9874-AE36-9D1E519A4C2E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7DE255-E3E9-3058-9793-9DF8EF860E7C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D858E2-FE5E-F916-BD36-BF0F3CEFDF1F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6943D-B241-1630-94E4-B0A163296D56}"/>
              </a:ext>
            </a:extLst>
          </p:cNvPr>
          <p:cNvSpPr/>
          <p:nvPr/>
        </p:nvSpPr>
        <p:spPr>
          <a:xfrm>
            <a:off x="1640336" y="2603880"/>
            <a:ext cx="1625024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9E9BB7-011B-956C-1733-46982BD12F02}"/>
              </a:ext>
            </a:extLst>
          </p:cNvPr>
          <p:cNvSpPr txBox="1"/>
          <p:nvPr/>
        </p:nvSpPr>
        <p:spPr>
          <a:xfrm>
            <a:off x="5872480" y="2251799"/>
            <a:ext cx="5021008" cy="3675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Black Zone Reduction (High-Risk Delay)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NAID Interventional: From 34% pre- to 4.3% post-4 months LI </a:t>
            </a:r>
            <a:endParaRPr lang="fa-IR" sz="9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IDA: From 38.7% pre- to 11.3% post-LI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Placebo Effect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NAID Placebo – Increased from 29.8% to 34% (further deterioration over time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Intervention Effect on Total Scores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Mean Difference in Total Scores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NAID Interventional: +29.57 (superior vs. placebo; P&lt;0.001)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NAID Placebo: +0.96 only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IDA: +33.63 improvement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Final Scores Comparison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NAID Interventional: 181.5 (notably superior to IDA; P&lt;0.001)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IDA: 175.0 (Table 3)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Correlation Analysis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Spearman Coefficient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Positive correlation between serum ferritin levels and developmental score changes post-intervention (</a:t>
            </a:r>
            <a:r>
              <a:rPr lang="en-US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rs</a:t>
            </a:r>
            <a:r>
              <a:rPr lang="en-US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=0.751; P&lt;0.001</a:t>
            </a:r>
            <a:r>
              <a:rPr lang="fa-IR" sz="1200" b="1" dirty="0">
                <a:cs typeface="B Nazanin" panose="00000400000000000000" pitchFamily="2" charset="-78"/>
              </a:rPr>
              <a:t>.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8D73E5-46B4-51A9-ABE5-1C15B199966E}"/>
              </a:ext>
            </a:extLst>
          </p:cNvPr>
          <p:cNvSpPr/>
          <p:nvPr/>
        </p:nvSpPr>
        <p:spPr>
          <a:xfrm>
            <a:off x="5132809" y="1698094"/>
            <a:ext cx="6287859" cy="4516094"/>
          </a:xfrm>
          <a:prstGeom prst="roundRect">
            <a:avLst>
              <a:gd name="adj" fmla="val 40569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012890-4DAD-1332-9215-B7BC0C2046C7}"/>
              </a:ext>
            </a:extLst>
          </p:cNvPr>
          <p:cNvSpPr/>
          <p:nvPr/>
        </p:nvSpPr>
        <p:spPr>
          <a:xfrm>
            <a:off x="6274149" y="367098"/>
            <a:ext cx="4400550" cy="722058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AC691-FF47-BDA6-C8C4-9DD1304442B6}"/>
              </a:ext>
            </a:extLst>
          </p:cNvPr>
          <p:cNvSpPr txBox="1"/>
          <p:nvPr/>
        </p:nvSpPr>
        <p:spPr>
          <a:xfrm>
            <a:off x="7157058" y="549270"/>
            <a:ext cx="351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Developmental Scores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1B11E-A4B6-B835-58C9-97F4FB0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725F0-21F4-B2B5-FF62-9B331ADB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4720" cy="358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D115C-9F64-81F8-D062-D670929B8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479"/>
            <a:ext cx="12192000" cy="3271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B3B80-8811-954E-39DE-A68674CFC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0"/>
            <a:ext cx="6177280" cy="35864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86E6EE-135B-FDE1-7652-B1CF3A03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B51B4-3087-C96F-E3CB-F7DD2D61E5C5}"/>
              </a:ext>
            </a:extLst>
          </p:cNvPr>
          <p:cNvGrpSpPr/>
          <p:nvPr/>
        </p:nvGrpSpPr>
        <p:grpSpPr>
          <a:xfrm rot="16200000">
            <a:off x="-13682622" y="-9952405"/>
            <a:ext cx="44716934" cy="10091746"/>
            <a:chOff x="-415066" y="2430779"/>
            <a:chExt cx="15448329" cy="1656240"/>
          </a:xfrm>
          <a:gradFill>
            <a:gsLst>
              <a:gs pos="60872">
                <a:srgbClr val="BF9F3D"/>
              </a:gs>
              <a:gs pos="53000">
                <a:srgbClr val="30ADA4"/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24" name="Wave 23">
              <a:extLst>
                <a:ext uri="{FF2B5EF4-FFF2-40B4-BE49-F238E27FC236}">
                  <a16:creationId xmlns:a16="http://schemas.microsoft.com/office/drawing/2014/main" id="{AFF2A685-4965-2DC2-A6FD-7E754C3ECF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A4A136F0-BACE-F141-6093-FEF9A710FD2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Wave 25">
              <a:extLst>
                <a:ext uri="{FF2B5EF4-FFF2-40B4-BE49-F238E27FC236}">
                  <a16:creationId xmlns:a16="http://schemas.microsoft.com/office/drawing/2014/main" id="{382FC80E-734D-2BE9-FCA8-A25DE2D035F3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ave 26">
              <a:extLst>
                <a:ext uri="{FF2B5EF4-FFF2-40B4-BE49-F238E27FC236}">
                  <a16:creationId xmlns:a16="http://schemas.microsoft.com/office/drawing/2014/main" id="{39E4F7BB-B508-EE3B-5B46-2A793491B039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Wave 28">
              <a:extLst>
                <a:ext uri="{FF2B5EF4-FFF2-40B4-BE49-F238E27FC236}">
                  <a16:creationId xmlns:a16="http://schemas.microsoft.com/office/drawing/2014/main" id="{D57BB8AA-CA2C-5BFA-DCB0-1DA7DCA7858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Wave 29">
              <a:extLst>
                <a:ext uri="{FF2B5EF4-FFF2-40B4-BE49-F238E27FC236}">
                  <a16:creationId xmlns:a16="http://schemas.microsoft.com/office/drawing/2014/main" id="{AC2674D8-919D-A9F4-3824-FB1C6DA662E9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0B2AE6C9-C79E-6F37-4BD8-101EAB15178A}"/>
                </a:ext>
              </a:extLst>
            </p:cNvPr>
            <p:cNvSpPr/>
            <p:nvPr/>
          </p:nvSpPr>
          <p:spPr>
            <a:xfrm>
              <a:off x="8388846" y="245760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F771D4E-67E0-C504-E750-9BD0030C86B0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770356-7B26-6923-CDBD-3F4C412C4AEC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AAA7EA-9A82-72CD-6D77-D9BEC6EF7928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82796-657C-9874-AE36-9D1E519A4C2E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7DE255-E3E9-3058-9793-9DF8EF860E7C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D858E2-FE5E-F916-BD36-BF0F3CEFDF1F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6943D-B241-1630-94E4-B0A163296D56}"/>
              </a:ext>
            </a:extLst>
          </p:cNvPr>
          <p:cNvSpPr/>
          <p:nvPr/>
        </p:nvSpPr>
        <p:spPr>
          <a:xfrm>
            <a:off x="1649706" y="2603880"/>
            <a:ext cx="1579485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749B116-96FD-FDC6-9E34-7454FD3C0838}"/>
              </a:ext>
            </a:extLst>
          </p:cNvPr>
          <p:cNvSpPr txBox="1">
            <a:spLocks/>
          </p:cNvSpPr>
          <p:nvPr/>
        </p:nvSpPr>
        <p:spPr>
          <a:xfrm>
            <a:off x="5756987" y="453943"/>
            <a:ext cx="5673013" cy="6270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Growth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FA9E5-4D80-D3A0-8496-0BFD09EB1974}"/>
              </a:ext>
            </a:extLst>
          </p:cNvPr>
          <p:cNvSpPr/>
          <p:nvPr/>
        </p:nvSpPr>
        <p:spPr>
          <a:xfrm>
            <a:off x="5312608" y="1080977"/>
            <a:ext cx="6540917" cy="2383848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62F14-D69D-B851-FFB9-5C0F676F008D}"/>
              </a:ext>
            </a:extLst>
          </p:cNvPr>
          <p:cNvSpPr/>
          <p:nvPr/>
        </p:nvSpPr>
        <p:spPr>
          <a:xfrm>
            <a:off x="5341665" y="4133696"/>
            <a:ext cx="6540917" cy="2383848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AE00773-987A-B944-BC4D-8145DA3809FB}"/>
              </a:ext>
            </a:extLst>
          </p:cNvPr>
          <p:cNvSpPr txBox="1">
            <a:spLocks/>
          </p:cNvSpPr>
          <p:nvPr/>
        </p:nvSpPr>
        <p:spPr>
          <a:xfrm>
            <a:off x="5756987" y="3479679"/>
            <a:ext cx="5673013" cy="6270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Compliance and Adverse Effects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D0207-4F80-6567-A54B-C1A3FC059EE8}"/>
              </a:ext>
            </a:extLst>
          </p:cNvPr>
          <p:cNvSpPr txBox="1"/>
          <p:nvPr/>
        </p:nvSpPr>
        <p:spPr>
          <a:xfrm>
            <a:off x="5430416" y="1315616"/>
            <a:ext cx="6298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Improvement in LI Groups: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Both NAID Interventional and IDA groups: Significant gains in all Z-scores (weight-for-age, length/height-for-age, weight-for-length/BMI-for-age; p&lt;0.001)</a:t>
            </a:r>
          </a:p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Superiority of Early Intervention: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Interventional: Greater improvement in weight and weight-for-length/BMI Z-scores vs. IDA (p&lt;0.001)</a:t>
            </a:r>
          </a:p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Placebo Effect: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Placebo: No significant improvement; markedly lower Z-scores vs. NAID Interventional (p&lt;0.001)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BAF25-1CF0-1D66-221A-085618AF7AE3}"/>
              </a:ext>
            </a:extLst>
          </p:cNvPr>
          <p:cNvSpPr txBox="1"/>
          <p:nvPr/>
        </p:nvSpPr>
        <p:spPr>
          <a:xfrm>
            <a:off x="5533053" y="4309434"/>
            <a:ext cx="61955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Compliance Rates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(Similar Across Groups):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Placebo: 93.9% ± 1.674 days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Interventional: 93.2% ± 2.206 days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IDA: 93.3% ± 1.9 days </a:t>
            </a:r>
          </a:p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Adverse Effects: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serious effects in any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Common (similar percentages): Constipation, loose stools, stool darkening </a:t>
            </a:r>
            <a:endParaRPr lang="en-US" sz="1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8AD73C-F2B0-8F75-2976-C583DD68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379B2-9EFB-B8C8-F491-A7EF6A97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8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36F6E8-4415-8C2D-1BB0-899B3A066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536"/>
            <a:ext cx="12192000" cy="29764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78825-4891-16DB-6B07-5288FF99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909005" y="12239334"/>
            <a:ext cx="44716934" cy="10091746"/>
            <a:chOff x="-415066" y="2430779"/>
            <a:chExt cx="15448329" cy="1656240"/>
          </a:xfrm>
          <a:gradFill>
            <a:gsLst>
              <a:gs pos="50000">
                <a:srgbClr val="FF7D7D"/>
              </a:gs>
              <a:gs pos="100000">
                <a:srgbClr val="FF6E6E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13BC57-4C96-03C5-89E9-C49D7C58C4B5}"/>
              </a:ext>
            </a:extLst>
          </p:cNvPr>
          <p:cNvSpPr/>
          <p:nvPr/>
        </p:nvSpPr>
        <p:spPr>
          <a:xfrm>
            <a:off x="1569712" y="2537312"/>
            <a:ext cx="1711686" cy="1607968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ED1860-D1A2-FCD4-340A-6371A1EA0BDB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8BB4A-81E6-9096-B5FD-55B4A7466E0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5842D-1620-91EB-71CB-633D890CC395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D4194-5E56-0DD7-A7E4-A45233217F9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FF17-1384-C003-D403-F9DBF4631B9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37B74E3-32EF-F962-2F2E-7C9072E1A928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B933EB0-29DB-C186-BE3D-2A4B1884049A}"/>
              </a:ext>
            </a:extLst>
          </p:cNvPr>
          <p:cNvSpPr txBox="1">
            <a:spLocks/>
          </p:cNvSpPr>
          <p:nvPr/>
        </p:nvSpPr>
        <p:spPr>
          <a:xfrm>
            <a:off x="5146773" y="671204"/>
            <a:ext cx="6482805" cy="5042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Prevalenceof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iron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deficiency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anemia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fa-IR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non-anemic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 deficiency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CAEAB-1EEC-1F02-0F80-18EFFF1FBDA8}"/>
              </a:ext>
            </a:extLst>
          </p:cNvPr>
          <p:cNvSpPr/>
          <p:nvPr/>
        </p:nvSpPr>
        <p:spPr>
          <a:xfrm>
            <a:off x="5146772" y="1337283"/>
            <a:ext cx="6482805" cy="4103919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D1FD7-62BB-1980-FAA9-81795044C989}"/>
              </a:ext>
            </a:extLst>
          </p:cNvPr>
          <p:cNvSpPr txBox="1"/>
          <p:nvPr/>
        </p:nvSpPr>
        <p:spPr>
          <a:xfrm>
            <a:off x="5216827" y="1569270"/>
            <a:ext cx="614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IDA Prevalence in Study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33.7%, aligning with global IDA rate of 30% as the most common nutritional deficiency</a:t>
            </a:r>
          </a:p>
          <a:p>
            <a:pPr marL="0" marR="0"/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Previous Egyptian Study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IDA prevalence in children 6-59 months ranged from 27% to 43% (2014-2021)</a:t>
            </a:r>
          </a:p>
          <a:p>
            <a:pPr marL="0" marR="0"/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 Classification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Moderate risk level for IDA based on public health grading criteria across communities</a:t>
            </a:r>
          </a:p>
          <a:p>
            <a:pPr marL="0" marR="0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NAID Prevalence in Study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23.5%, consistent with global pooled prevalence of 17.95% in children under 5 years</a:t>
            </a:r>
          </a:p>
          <a:p>
            <a:pPr marL="0" marR="0"/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Variation in NAID (WHO Stats):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Africa 62.3%, Southeast Asia 53.8%, North America 2.9%</a:t>
            </a:r>
          </a:p>
          <a:p>
            <a:pPr marL="0" marR="0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Reasons for Variation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Inadequate diagnosis/screening guidelines; NAID not viewed as clinically suspicious, leading to oversight by physicians</a:t>
            </a:r>
          </a:p>
          <a:p>
            <a:endParaRPr lang="en-US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D20651-41B1-7A57-60E1-94C0EF3B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0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459057" y="11578543"/>
            <a:ext cx="43878293" cy="10091746"/>
            <a:chOff x="-415066" y="2430779"/>
            <a:chExt cx="15448329" cy="1656240"/>
          </a:xfrm>
          <a:gradFill>
            <a:gsLst>
              <a:gs pos="50000">
                <a:srgbClr val="FF7D7D"/>
              </a:gs>
              <a:gs pos="100000">
                <a:srgbClr val="FF6E6E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13BC57-4C96-03C5-89E9-C49D7C58C4B5}"/>
              </a:ext>
            </a:extLst>
          </p:cNvPr>
          <p:cNvSpPr/>
          <p:nvPr/>
        </p:nvSpPr>
        <p:spPr>
          <a:xfrm>
            <a:off x="1569713" y="2537313"/>
            <a:ext cx="1718382" cy="159638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ED1860-D1A2-FCD4-340A-6371A1EA0BDB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8BB4A-81E6-9096-B5FD-55B4A7466E0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5842D-1620-91EB-71CB-633D890CC395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D4194-5E56-0DD7-A7E4-A45233217F9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FF17-1384-C003-D403-F9DBF4631B9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37B74E3-32EF-F962-2F2E-7C9072E1A928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Block Arc 160">
            <a:extLst>
              <a:ext uri="{FF2B5EF4-FFF2-40B4-BE49-F238E27FC236}">
                <a16:creationId xmlns:a16="http://schemas.microsoft.com/office/drawing/2014/main" id="{8D14AAFC-8F8B-EF82-BC7A-803AC58FF2F8}"/>
              </a:ext>
            </a:extLst>
          </p:cNvPr>
          <p:cNvSpPr/>
          <p:nvPr/>
        </p:nvSpPr>
        <p:spPr>
          <a:xfrm rot="16200000">
            <a:off x="8004135" y="-5428062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" name="Block Arc 160">
            <a:extLst>
              <a:ext uri="{FF2B5EF4-FFF2-40B4-BE49-F238E27FC236}">
                <a16:creationId xmlns:a16="http://schemas.microsoft.com/office/drawing/2014/main" id="{416B048D-BC66-F915-7A16-E6B4D8AF6E8C}"/>
              </a:ext>
            </a:extLst>
          </p:cNvPr>
          <p:cNvSpPr/>
          <p:nvPr/>
        </p:nvSpPr>
        <p:spPr>
          <a:xfrm rot="16200000">
            <a:off x="8084103" y="-3485403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Block Arc 160">
            <a:extLst>
              <a:ext uri="{FF2B5EF4-FFF2-40B4-BE49-F238E27FC236}">
                <a16:creationId xmlns:a16="http://schemas.microsoft.com/office/drawing/2014/main" id="{17CB8A92-8A5F-1E4B-EBDF-57C9D7DE85E0}"/>
              </a:ext>
            </a:extLst>
          </p:cNvPr>
          <p:cNvSpPr/>
          <p:nvPr/>
        </p:nvSpPr>
        <p:spPr>
          <a:xfrm rot="5400000" flipH="1">
            <a:off x="7553731" y="-2473849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Block Arc 160">
            <a:extLst>
              <a:ext uri="{FF2B5EF4-FFF2-40B4-BE49-F238E27FC236}">
                <a16:creationId xmlns:a16="http://schemas.microsoft.com/office/drawing/2014/main" id="{DCC2C23B-E834-6ACB-F879-26B81A22EE3C}"/>
              </a:ext>
            </a:extLst>
          </p:cNvPr>
          <p:cNvSpPr/>
          <p:nvPr/>
        </p:nvSpPr>
        <p:spPr>
          <a:xfrm rot="5400000" flipH="1">
            <a:off x="7390688" y="-4447056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46452-7818-8F2D-A471-50CC4FE7588B}"/>
              </a:ext>
            </a:extLst>
          </p:cNvPr>
          <p:cNvSpPr/>
          <p:nvPr/>
        </p:nvSpPr>
        <p:spPr>
          <a:xfrm>
            <a:off x="5323902" y="393783"/>
            <a:ext cx="6482805" cy="2867627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33791-4467-04D3-26CB-035F5D8C312C}"/>
              </a:ext>
            </a:extLst>
          </p:cNvPr>
          <p:cNvSpPr txBox="1"/>
          <p:nvPr/>
        </p:nvSpPr>
        <p:spPr>
          <a:xfrm>
            <a:off x="5564499" y="431842"/>
            <a:ext cx="5635633" cy="282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 Findings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NAID and IDA groups reported significantly lower developmental test scores compared to iron-sufficient peers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Recent Studies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Infants with ID (including non-anemic) exhibit inferior performance on neurobehavioral assessments, gross/fine motor skills, and adaptability vs. peers with better iron levels</a:t>
            </a:r>
            <a:endParaRPr lang="fa-IR" sz="1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Parkin et al. Research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Higher serum ferritin correlates with superior cognitive functions in early childhood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Mechanistic Link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ID impairs iron-dependent enzymes essential for neurotransmitter metabolism, DNA synthesis, and lipid synthesis in oligodendrocytes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1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Consequences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Slowed brain myelination, abnormal neuro-synaptic structure, reduced nerve growth factor expression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B933EB0-29DB-C186-BE3D-2A4B1884049A}"/>
              </a:ext>
            </a:extLst>
          </p:cNvPr>
          <p:cNvSpPr txBox="1">
            <a:spLocks/>
          </p:cNvSpPr>
          <p:nvPr/>
        </p:nvSpPr>
        <p:spPr>
          <a:xfrm>
            <a:off x="5323902" y="3337603"/>
            <a:ext cx="6482805" cy="3156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 Deficiency and Growth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CAEAB-1EEC-1F02-0F80-18EFFF1FBDA8}"/>
              </a:ext>
            </a:extLst>
          </p:cNvPr>
          <p:cNvSpPr/>
          <p:nvPr/>
        </p:nvSpPr>
        <p:spPr>
          <a:xfrm>
            <a:off x="5323902" y="3708096"/>
            <a:ext cx="6482805" cy="2825874"/>
          </a:xfrm>
          <a:prstGeom prst="rect">
            <a:avLst/>
          </a:prstGeom>
          <a:noFill/>
          <a:ln w="34925" cap="rnd" cmpd="tri">
            <a:solidFill>
              <a:schemeClr val="bg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D1FD7-62BB-1980-FAA9-81795044C989}"/>
              </a:ext>
            </a:extLst>
          </p:cNvPr>
          <p:cNvSpPr txBox="1"/>
          <p:nvPr/>
        </p:nvSpPr>
        <p:spPr>
          <a:xfrm>
            <a:off x="5603481" y="3790469"/>
            <a:ext cx="6146800" cy="261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Mechanisms of Impact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hampers cellular replication via iron-dependent enzyme ribonucleotide reductase, essential for DNA synthesis</a:t>
            </a:r>
            <a:endParaRPr lang="fa-IR" sz="1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Extends to growth pathways: Disrupts IGF-1 and IGF-binding protein-1, inhibiting cell proliferation and negatively affecting growth</a:t>
            </a:r>
            <a:endParaRPr lang="fa-IR" sz="1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 Findings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with ID (NAID or IDA) showed significantly lower mean Z-scores in all growth parameters (weight, length/height, BMI) vs. iron-sufficient group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Supporting Evidence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Observational studies link ID to hindered physical growth in children</a:t>
            </a:r>
            <a:endParaRPr lang="en-US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Malnourished children (low Z-scores) have 2x higher risk of ID vs. normal Z-score peers</a:t>
            </a:r>
            <a:endParaRPr lang="en-US" sz="900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0D4536F-94ED-8FDB-EB9B-3568C8E295FC}"/>
              </a:ext>
            </a:extLst>
          </p:cNvPr>
          <p:cNvSpPr txBox="1">
            <a:spLocks/>
          </p:cNvSpPr>
          <p:nvPr/>
        </p:nvSpPr>
        <p:spPr>
          <a:xfrm>
            <a:off x="5313231" y="46450"/>
            <a:ext cx="6482805" cy="3724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 Deficiency and Development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Block Arc 160">
            <a:extLst>
              <a:ext uri="{FF2B5EF4-FFF2-40B4-BE49-F238E27FC236}">
                <a16:creationId xmlns:a16="http://schemas.microsoft.com/office/drawing/2014/main" id="{92D29AB8-0C81-5198-920A-7FC8ABA6B4C8}"/>
              </a:ext>
            </a:extLst>
          </p:cNvPr>
          <p:cNvSpPr/>
          <p:nvPr/>
        </p:nvSpPr>
        <p:spPr>
          <a:xfrm rot="16200000">
            <a:off x="8084103" y="-3485404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Block Arc 160">
            <a:extLst>
              <a:ext uri="{FF2B5EF4-FFF2-40B4-BE49-F238E27FC236}">
                <a16:creationId xmlns:a16="http://schemas.microsoft.com/office/drawing/2014/main" id="{A7CD2419-50C0-F810-1950-F326F06DBD34}"/>
              </a:ext>
            </a:extLst>
          </p:cNvPr>
          <p:cNvSpPr/>
          <p:nvPr/>
        </p:nvSpPr>
        <p:spPr>
          <a:xfrm rot="5400000" flipH="1">
            <a:off x="7553731" y="-2473850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Block Arc 160">
            <a:extLst>
              <a:ext uri="{FF2B5EF4-FFF2-40B4-BE49-F238E27FC236}">
                <a16:creationId xmlns:a16="http://schemas.microsoft.com/office/drawing/2014/main" id="{46AC7E59-0CBE-1C07-CA32-34DF7DFA7C0F}"/>
              </a:ext>
            </a:extLst>
          </p:cNvPr>
          <p:cNvSpPr/>
          <p:nvPr/>
        </p:nvSpPr>
        <p:spPr>
          <a:xfrm rot="16200000">
            <a:off x="8084103" y="-3485405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Block Arc 160">
            <a:extLst>
              <a:ext uri="{FF2B5EF4-FFF2-40B4-BE49-F238E27FC236}">
                <a16:creationId xmlns:a16="http://schemas.microsoft.com/office/drawing/2014/main" id="{412C2292-4DC2-0866-CACC-B5BF64D38419}"/>
              </a:ext>
            </a:extLst>
          </p:cNvPr>
          <p:cNvSpPr/>
          <p:nvPr/>
        </p:nvSpPr>
        <p:spPr>
          <a:xfrm rot="5400000" flipH="1">
            <a:off x="7553731" y="-2473851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Block Arc 160">
            <a:extLst>
              <a:ext uri="{FF2B5EF4-FFF2-40B4-BE49-F238E27FC236}">
                <a16:creationId xmlns:a16="http://schemas.microsoft.com/office/drawing/2014/main" id="{C064743A-1054-C8E3-BA19-B559BF8DDD9E}"/>
              </a:ext>
            </a:extLst>
          </p:cNvPr>
          <p:cNvSpPr/>
          <p:nvPr/>
        </p:nvSpPr>
        <p:spPr>
          <a:xfrm rot="5400000" flipH="1">
            <a:off x="7390689" y="-4447057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Block Arc 160">
            <a:extLst>
              <a:ext uri="{FF2B5EF4-FFF2-40B4-BE49-F238E27FC236}">
                <a16:creationId xmlns:a16="http://schemas.microsoft.com/office/drawing/2014/main" id="{FFEDB514-3C89-8AF0-3701-510D2DC5635E}"/>
              </a:ext>
            </a:extLst>
          </p:cNvPr>
          <p:cNvSpPr/>
          <p:nvPr/>
        </p:nvSpPr>
        <p:spPr>
          <a:xfrm rot="16200000">
            <a:off x="8084104" y="-3485406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Block Arc 160">
            <a:extLst>
              <a:ext uri="{FF2B5EF4-FFF2-40B4-BE49-F238E27FC236}">
                <a16:creationId xmlns:a16="http://schemas.microsoft.com/office/drawing/2014/main" id="{0177E37F-98A5-C055-688A-F658AA39BC58}"/>
              </a:ext>
            </a:extLst>
          </p:cNvPr>
          <p:cNvSpPr/>
          <p:nvPr/>
        </p:nvSpPr>
        <p:spPr>
          <a:xfrm rot="5400000" flipH="1">
            <a:off x="7553732" y="-2473852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Block Arc 160">
            <a:extLst>
              <a:ext uri="{FF2B5EF4-FFF2-40B4-BE49-F238E27FC236}">
                <a16:creationId xmlns:a16="http://schemas.microsoft.com/office/drawing/2014/main" id="{23D918DA-EAEA-8079-37F2-55CC10D408C4}"/>
              </a:ext>
            </a:extLst>
          </p:cNvPr>
          <p:cNvSpPr/>
          <p:nvPr/>
        </p:nvSpPr>
        <p:spPr>
          <a:xfrm rot="16200000">
            <a:off x="8004135" y="-5428063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Block Arc 160">
            <a:extLst>
              <a:ext uri="{FF2B5EF4-FFF2-40B4-BE49-F238E27FC236}">
                <a16:creationId xmlns:a16="http://schemas.microsoft.com/office/drawing/2014/main" id="{BB459481-3A56-9FE1-DAF1-FF4A923AEED9}"/>
              </a:ext>
            </a:extLst>
          </p:cNvPr>
          <p:cNvSpPr/>
          <p:nvPr/>
        </p:nvSpPr>
        <p:spPr>
          <a:xfrm rot="5400000" flipH="1">
            <a:off x="7390689" y="-4447058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Block Arc 160">
            <a:extLst>
              <a:ext uri="{FF2B5EF4-FFF2-40B4-BE49-F238E27FC236}">
                <a16:creationId xmlns:a16="http://schemas.microsoft.com/office/drawing/2014/main" id="{FABDA5C7-D1B7-B380-B068-3E91C524C85A}"/>
              </a:ext>
            </a:extLst>
          </p:cNvPr>
          <p:cNvSpPr/>
          <p:nvPr/>
        </p:nvSpPr>
        <p:spPr>
          <a:xfrm rot="16200000">
            <a:off x="8084104" y="-3485407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Block Arc 160">
            <a:extLst>
              <a:ext uri="{FF2B5EF4-FFF2-40B4-BE49-F238E27FC236}">
                <a16:creationId xmlns:a16="http://schemas.microsoft.com/office/drawing/2014/main" id="{8AAE006D-1CEE-BEED-D804-9CD9F6BF66CF}"/>
              </a:ext>
            </a:extLst>
          </p:cNvPr>
          <p:cNvSpPr/>
          <p:nvPr/>
        </p:nvSpPr>
        <p:spPr>
          <a:xfrm rot="5400000" flipH="1">
            <a:off x="7553732" y="-2473853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Block Arc 160">
            <a:extLst>
              <a:ext uri="{FF2B5EF4-FFF2-40B4-BE49-F238E27FC236}">
                <a16:creationId xmlns:a16="http://schemas.microsoft.com/office/drawing/2014/main" id="{164FC295-7935-7F84-4F50-E858104B4864}"/>
              </a:ext>
            </a:extLst>
          </p:cNvPr>
          <p:cNvSpPr/>
          <p:nvPr/>
        </p:nvSpPr>
        <p:spPr>
          <a:xfrm rot="16200000">
            <a:off x="8084104" y="-3485408"/>
            <a:ext cx="1122850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38A3A01F-BB87-FC62-A3F1-02470323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732989" y="11459837"/>
            <a:ext cx="44716934" cy="10091746"/>
            <a:chOff x="-415066" y="2430779"/>
            <a:chExt cx="15448329" cy="1656240"/>
          </a:xfrm>
          <a:gradFill>
            <a:gsLst>
              <a:gs pos="50000">
                <a:srgbClr val="FF7D7D"/>
              </a:gs>
              <a:gs pos="100000">
                <a:srgbClr val="FF6E6E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13BC57-4C96-03C5-89E9-C49D7C58C4B5}"/>
              </a:ext>
            </a:extLst>
          </p:cNvPr>
          <p:cNvSpPr/>
          <p:nvPr/>
        </p:nvSpPr>
        <p:spPr>
          <a:xfrm>
            <a:off x="1601371" y="2537313"/>
            <a:ext cx="1655525" cy="159638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ED1860-D1A2-FCD4-340A-6371A1EA0BDB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METHODS</a:t>
            </a:r>
            <a:endParaRPr lang="en-US" sz="16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8BB4A-81E6-9096-B5FD-55B4A7466E0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5842D-1620-91EB-71CB-633D890CC395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D4194-5E56-0DD7-A7E4-A45233217F9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Points of strength</a:t>
            </a:r>
            <a:endParaRPr lang="en-US" sz="16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FF17-1384-C003-D403-F9DBF4631B9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37B74E3-32EF-F962-2F2E-7C9072E1A928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C66CB2-D0EE-A26F-F862-CEC6926A228A}"/>
              </a:ext>
            </a:extLst>
          </p:cNvPr>
          <p:cNvSpPr/>
          <p:nvPr/>
        </p:nvSpPr>
        <p:spPr>
          <a:xfrm>
            <a:off x="5131809" y="981037"/>
            <a:ext cx="6501014" cy="5194579"/>
          </a:xfrm>
          <a:prstGeom prst="roundRect">
            <a:avLst>
              <a:gd name="adj" fmla="val 15855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6CEC60D-3DF7-7EE4-6765-4FB40FB28CBA}"/>
              </a:ext>
            </a:extLst>
          </p:cNvPr>
          <p:cNvSpPr txBox="1">
            <a:spLocks/>
          </p:cNvSpPr>
          <p:nvPr/>
        </p:nvSpPr>
        <p:spPr>
          <a:xfrm>
            <a:off x="5846240" y="312482"/>
            <a:ext cx="4744720" cy="4690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Efficacy of Liposomal Iron (LI) Intervention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B34146-CDC7-76C5-268B-03A215D5DA8A}"/>
              </a:ext>
            </a:extLst>
          </p:cNvPr>
          <p:cNvSpPr txBox="1"/>
          <p:nvPr/>
        </p:nvSpPr>
        <p:spPr>
          <a:xfrm>
            <a:off x="5527792" y="1371737"/>
            <a:ext cx="5578968" cy="443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Conventional Iron Drawbacks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30% GI side effects reduce adherence/compliance, leading to dose reduction/discontinuation</a:t>
            </a:r>
            <a:endParaRPr lang="fa-IR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 Advantages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Concealed iron improves absorption, avoids bad taste; Enhances adherence with low side effects (3.1% in prior trial); Promising safe alternative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Evidence from Other Contexts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Effective/safe substitute for IV iron gluconate in CKD anemia patients</a:t>
            </a:r>
            <a:endParaRPr lang="fa-IR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Beneficial for non-ID cancer patients on epoetin alpha</a:t>
            </a:r>
            <a:endParaRPr lang="fa-IR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Gaps in Pediatric Data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Prior studies small-scale, limited to mild IDA; Lack effects on iron stores/Hb stability → Unclear therapeutic efficacy in children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EA684A-BBA1-DE6D-2A37-2119B2C3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5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758316" y="10554767"/>
            <a:ext cx="44716934" cy="10091746"/>
            <a:chOff x="-415066" y="2430779"/>
            <a:chExt cx="15448329" cy="1656240"/>
          </a:xfrm>
          <a:gradFill>
            <a:gsLst>
              <a:gs pos="50000">
                <a:srgbClr val="FF7D7D"/>
              </a:gs>
              <a:gs pos="100000">
                <a:srgbClr val="FF6E6E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13BC57-4C96-03C5-89E9-C49D7C58C4B5}"/>
              </a:ext>
            </a:extLst>
          </p:cNvPr>
          <p:cNvSpPr/>
          <p:nvPr/>
        </p:nvSpPr>
        <p:spPr>
          <a:xfrm>
            <a:off x="1569712" y="2537313"/>
            <a:ext cx="1634553" cy="159638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ED1860-D1A2-FCD4-340A-6371A1EA0BDB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8BB4A-81E6-9096-B5FD-55B4A7466E0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5842D-1620-91EB-71CB-633D890CC395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D4194-5E56-0DD7-A7E4-A45233217F9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FF17-1384-C003-D403-F9DBF4631B9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37B74E3-32EF-F962-2F2E-7C9072E1A928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C66CB2-D0EE-A26F-F862-CEC6926A228A}"/>
              </a:ext>
            </a:extLst>
          </p:cNvPr>
          <p:cNvSpPr/>
          <p:nvPr/>
        </p:nvSpPr>
        <p:spPr>
          <a:xfrm>
            <a:off x="5063026" y="1486646"/>
            <a:ext cx="6501014" cy="3907157"/>
          </a:xfrm>
          <a:prstGeom prst="roundRect">
            <a:avLst>
              <a:gd name="adj" fmla="val 15855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6CEC60D-3DF7-7EE4-6765-4FB40FB28CBA}"/>
              </a:ext>
            </a:extLst>
          </p:cNvPr>
          <p:cNvSpPr txBox="1">
            <a:spLocks/>
          </p:cNvSpPr>
          <p:nvPr/>
        </p:nvSpPr>
        <p:spPr>
          <a:xfrm>
            <a:off x="5856108" y="815790"/>
            <a:ext cx="4744720" cy="6378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buNone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Interventional Effect of Liposomal Iron on Development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B34146-CDC7-76C5-268B-03A215D5DA8A}"/>
              </a:ext>
            </a:extLst>
          </p:cNvPr>
          <p:cNvSpPr txBox="1"/>
          <p:nvPr/>
        </p:nvSpPr>
        <p:spPr>
          <a:xfrm>
            <a:off x="5438984" y="1685093"/>
            <a:ext cx="5578968" cy="348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ASQ-3 Improvements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Significant score gains in LI groups; Strong correlation between ferritin rise and developmental score changes post-intervention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Reversibility Debate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Conflicting studies on reversing deficits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Idjradinata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al.: 4-month oral iron benefits young ID infants' scores</a:t>
            </a:r>
            <a:endParaRPr lang="fa-IR" sz="105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Lozoff et al.: Post-anemia iron fails to reverse neurological effects, even extensively</a:t>
            </a:r>
            <a:endParaRPr lang="fa-IR" sz="105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Pasricha meta-analysis: Most studies show no cognitive gains from supplementation</a:t>
            </a:r>
            <a:endParaRPr lang="fa-IR" sz="105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05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Reasons for Disparities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Screening ferritin levels, protocol adherence, use of conventional iron (with drawbacks)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 Choices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ASQ-3 over Bayley scale (criticized for underestimating delays); First RCT using LI (vs. prior conventional iron studies)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Group Differences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Both LI groups improved, but NAID &gt; IDA (means: 181.5 ±21.99 vs. 175.0 ±23.70; P&lt;0.001)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Implications</a:t>
            </a:r>
            <a:r>
              <a:rPr lang="en-US" sz="105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Early ID detection/treatment maximizes cognitive development; Pre-anemia intervention key</a:t>
            </a:r>
            <a:endParaRPr lang="fa-IR" sz="105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Placebo Contrast</a:t>
            </a: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Deterioration in NAID placebo disproves diet-alone sufficiency; Stresses monitoring at-risk kids and early intervention</a:t>
            </a:r>
          </a:p>
          <a:p>
            <a:endParaRPr lang="en-US" sz="10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F336A1-2277-C864-50C9-A9405EE7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756646" y="4471207"/>
            <a:ext cx="44716934" cy="10091746"/>
            <a:chOff x="-415066" y="2430779"/>
            <a:chExt cx="15448329" cy="1656240"/>
          </a:xfrm>
          <a:gradFill>
            <a:gsLst>
              <a:gs pos="50000">
                <a:srgbClr val="FF7D7D"/>
              </a:gs>
              <a:gs pos="100000">
                <a:srgbClr val="FF6E6E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13BC57-4C96-03C5-89E9-C49D7C58C4B5}"/>
              </a:ext>
            </a:extLst>
          </p:cNvPr>
          <p:cNvSpPr/>
          <p:nvPr/>
        </p:nvSpPr>
        <p:spPr>
          <a:xfrm>
            <a:off x="1621291" y="2537313"/>
            <a:ext cx="1666804" cy="159638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ED1860-D1A2-FCD4-340A-6371A1EA0BDB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18BB4A-81E6-9096-B5FD-55B4A7466E0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D25842D-1620-91EB-71CB-633D890CC395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D4194-5E56-0DD7-A7E4-A45233217F9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FF17-1384-C003-D403-F9DBF4631B9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37B74E3-32EF-F962-2F2E-7C9072E1A928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C66CB2-D0EE-A26F-F862-CEC6926A228A}"/>
              </a:ext>
            </a:extLst>
          </p:cNvPr>
          <p:cNvSpPr/>
          <p:nvPr/>
        </p:nvSpPr>
        <p:spPr>
          <a:xfrm>
            <a:off x="5131809" y="981037"/>
            <a:ext cx="6501014" cy="5276377"/>
          </a:xfrm>
          <a:prstGeom prst="roundRect">
            <a:avLst>
              <a:gd name="adj" fmla="val 15855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6CEC60D-3DF7-7EE4-6765-4FB40FB28CBA}"/>
              </a:ext>
            </a:extLst>
          </p:cNvPr>
          <p:cNvSpPr txBox="1">
            <a:spLocks/>
          </p:cNvSpPr>
          <p:nvPr/>
        </p:nvSpPr>
        <p:spPr>
          <a:xfrm>
            <a:off x="5846240" y="312482"/>
            <a:ext cx="4744720" cy="6378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buNone/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Interventional Effect of Liposomal Iron on Growth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B34146-CDC7-76C5-268B-03A215D5DA8A}"/>
              </a:ext>
            </a:extLst>
          </p:cNvPr>
          <p:cNvSpPr txBox="1"/>
          <p:nvPr/>
        </p:nvSpPr>
        <p:spPr>
          <a:xfrm>
            <a:off x="5551884" y="1115622"/>
            <a:ext cx="5578968" cy="493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Overall Impact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LI led to significant positive changes in all growth parameters, alongside hematological and developmental improvements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Supporting Studies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Oral iron linked to greater weight/height velocity gains vs. placebo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Correlation Evidence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Improved serum ferritin correlates with growth velocity and BMI in ID patients; Stronger effect in NAID vs. IDA stage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 Alignment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NAID interventional children showed better growth metrics than IDA group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Controversies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Iron therapy's growth impact debated; Some systematic reviews find no significant positive outcomes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Reasons for Conflict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Variations in age groups, therapy duration; Nutritional shortages in developing countries may limit benefits</a:t>
            </a:r>
          </a:p>
          <a:p>
            <a:endParaRPr lang="en-US" sz="10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B277C6-D6E1-C5A8-99C9-E17CB12B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420390" y="-5990876"/>
            <a:ext cx="44716934" cy="10091746"/>
            <a:chOff x="-415066" y="2430779"/>
            <a:chExt cx="15448329" cy="1656240"/>
          </a:xfrm>
          <a:gradFill>
            <a:gsLst>
              <a:gs pos="100000">
                <a:srgbClr val="ED17BA"/>
              </a:gs>
              <a:gs pos="98000">
                <a:srgbClr val="F689DC"/>
              </a:gs>
            </a:gsLst>
            <a:lin ang="5400000" scaled="0"/>
          </a:gra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EE44170-9B2B-7739-49C3-630F14D5AB6E}"/>
              </a:ext>
            </a:extLst>
          </p:cNvPr>
          <p:cNvSpPr/>
          <p:nvPr/>
        </p:nvSpPr>
        <p:spPr>
          <a:xfrm>
            <a:off x="62893" y="337174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23F9E1-068F-ED2D-7404-09C2D6CA7100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5AC5A6-9B6E-91CC-1A27-269190C39F7D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FF2F23-A66A-CE90-1179-CC3AF600CEB4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C481F2-C70F-F86A-A3E7-963CF54A0D11}"/>
              </a:ext>
            </a:extLst>
          </p:cNvPr>
          <p:cNvSpPr/>
          <p:nvPr/>
        </p:nvSpPr>
        <p:spPr>
          <a:xfrm>
            <a:off x="1565727" y="2537313"/>
            <a:ext cx="1638538" cy="164310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of strength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47EA1DF-037A-9FE8-5986-AABFF36E29B5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100" b="1" dirty="0">
                <a:solidFill>
                  <a:schemeClr val="tx1"/>
                </a:solidFill>
              </a:rPr>
              <a:t>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248CE7-7D08-1664-29DE-37F08BF392A2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 Diagonal Corner Rectangle 1">
            <a:extLst>
              <a:ext uri="{FF2B5EF4-FFF2-40B4-BE49-F238E27FC236}">
                <a16:creationId xmlns:a16="http://schemas.microsoft.com/office/drawing/2014/main" id="{7B29C8AF-3CCD-D1BB-C6A2-C08B9A799695}"/>
              </a:ext>
            </a:extLst>
          </p:cNvPr>
          <p:cNvSpPr/>
          <p:nvPr/>
        </p:nvSpPr>
        <p:spPr>
          <a:xfrm>
            <a:off x="6191639" y="632374"/>
            <a:ext cx="5158648" cy="1464782"/>
          </a:xfrm>
          <a:prstGeom prst="round2DiagRect">
            <a:avLst/>
          </a:prstGeom>
          <a:noFill/>
          <a:ln w="28575" cap="flat" cmpd="sng" algn="ctr">
            <a:solidFill>
              <a:srgbClr val="91635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6347B-8775-F2BB-B6F7-12E41A41A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88576" y="764270"/>
            <a:ext cx="1199469" cy="1270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CEC0D2-BE1C-7304-5FC0-28B413AD0391}"/>
              </a:ext>
            </a:extLst>
          </p:cNvPr>
          <p:cNvSpPr txBox="1"/>
          <p:nvPr/>
        </p:nvSpPr>
        <p:spPr>
          <a:xfrm>
            <a:off x="6636962" y="845012"/>
            <a:ext cx="4121234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First-of-Its-Kind Trial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Initial evaluation of liposomal iron efficacy on ID via double-blind, placebo-controlled RCT – gold standard for causal inference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AD2AAF-E918-9748-B7FD-30FCF8D409A1}"/>
              </a:ext>
            </a:extLst>
          </p:cNvPr>
          <p:cNvGrpSpPr/>
          <p:nvPr/>
        </p:nvGrpSpPr>
        <p:grpSpPr>
          <a:xfrm>
            <a:off x="6173909" y="2197130"/>
            <a:ext cx="5396049" cy="1274776"/>
            <a:chOff x="4888224" y="2587961"/>
            <a:chExt cx="5192595" cy="1328733"/>
          </a:xfrm>
        </p:grpSpPr>
        <p:sp>
          <p:nvSpPr>
            <p:cNvPr id="18" name="Round Diagonal Corner Rectangle 1">
              <a:extLst>
                <a:ext uri="{FF2B5EF4-FFF2-40B4-BE49-F238E27FC236}">
                  <a16:creationId xmlns:a16="http://schemas.microsoft.com/office/drawing/2014/main" id="{F30086F3-F0D6-FCB0-A671-617B1E90F7E6}"/>
                </a:ext>
              </a:extLst>
            </p:cNvPr>
            <p:cNvSpPr/>
            <p:nvPr/>
          </p:nvSpPr>
          <p:spPr>
            <a:xfrm>
              <a:off x="4888224" y="2609014"/>
              <a:ext cx="4947161" cy="1307680"/>
            </a:xfrm>
            <a:prstGeom prst="round2DiagRect">
              <a:avLst/>
            </a:prstGeom>
            <a:noFill/>
            <a:ln w="28575" cap="flat" cmpd="sng" algn="ctr">
              <a:solidFill>
                <a:srgbClr val="91635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cs typeface="B Roya" panose="00000400000000000000" pitchFamily="2" charset="-78"/>
              </a:endParaRPr>
            </a:p>
          </p:txBody>
        </p:sp>
        <p:sp>
          <p:nvSpPr>
            <p:cNvPr id="29" name="TextBox 84">
              <a:extLst>
                <a:ext uri="{FF2B5EF4-FFF2-40B4-BE49-F238E27FC236}">
                  <a16:creationId xmlns:a16="http://schemas.microsoft.com/office/drawing/2014/main" id="{D15D04CC-629F-AC84-93E8-4E62083003DC}"/>
                </a:ext>
              </a:extLst>
            </p:cNvPr>
            <p:cNvSpPr txBox="1"/>
            <p:nvPr/>
          </p:nvSpPr>
          <p:spPr>
            <a:xfrm>
              <a:off x="9629218" y="2587961"/>
              <a:ext cx="451601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  <a:spcBef>
                  <a:spcPct val="20000"/>
                </a:spcBef>
                <a:buClr>
                  <a:srgbClr val="E7E6E6"/>
                </a:buClr>
                <a:tabLst>
                  <a:tab pos="723900" algn="l"/>
                </a:tabLst>
                <a:defRPr/>
              </a:pPr>
              <a:endParaRPr kumimoji="1" lang="en-GB" altLang="ar-SA" sz="2800" kern="0" dirty="0">
                <a:solidFill>
                  <a:srgbClr val="715043"/>
                </a:solidFill>
                <a:latin typeface="Arial" charset="0"/>
                <a:cs typeface="B Titr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EA2CED7-5346-7D50-8246-B18EF98BB165}"/>
              </a:ext>
            </a:extLst>
          </p:cNvPr>
          <p:cNvSpPr txBox="1"/>
          <p:nvPr/>
        </p:nvSpPr>
        <p:spPr>
          <a:xfrm>
            <a:off x="6583194" y="2421002"/>
            <a:ext cx="4957618" cy="86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 Design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Included both NAID and IDA groups to compare optimal timing for iron therapy initiation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7319B2-3CE0-623F-3C23-FE4711BA149E}"/>
              </a:ext>
            </a:extLst>
          </p:cNvPr>
          <p:cNvGrpSpPr/>
          <p:nvPr/>
        </p:nvGrpSpPr>
        <p:grpSpPr>
          <a:xfrm>
            <a:off x="6157364" y="3630528"/>
            <a:ext cx="5363950" cy="1328733"/>
            <a:chOff x="4888224" y="2587961"/>
            <a:chExt cx="5192595" cy="1328733"/>
          </a:xfrm>
        </p:grpSpPr>
        <p:sp>
          <p:nvSpPr>
            <p:cNvPr id="34" name="Round Diagonal Corner Rectangle 1">
              <a:extLst>
                <a:ext uri="{FF2B5EF4-FFF2-40B4-BE49-F238E27FC236}">
                  <a16:creationId xmlns:a16="http://schemas.microsoft.com/office/drawing/2014/main" id="{D481DBA3-858E-A996-FD8E-40DE93517FCE}"/>
                </a:ext>
              </a:extLst>
            </p:cNvPr>
            <p:cNvSpPr/>
            <p:nvPr/>
          </p:nvSpPr>
          <p:spPr>
            <a:xfrm>
              <a:off x="4888224" y="2609014"/>
              <a:ext cx="4947161" cy="1307680"/>
            </a:xfrm>
            <a:prstGeom prst="round2DiagRect">
              <a:avLst/>
            </a:prstGeom>
            <a:noFill/>
            <a:ln w="28575" cap="flat" cmpd="sng" algn="ctr">
              <a:solidFill>
                <a:srgbClr val="91635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cs typeface="B Roya" panose="00000400000000000000" pitchFamily="2" charset="-78"/>
              </a:endParaRPr>
            </a:p>
          </p:txBody>
        </p:sp>
        <p:sp>
          <p:nvSpPr>
            <p:cNvPr id="35" name="TextBox 84">
              <a:extLst>
                <a:ext uri="{FF2B5EF4-FFF2-40B4-BE49-F238E27FC236}">
                  <a16:creationId xmlns:a16="http://schemas.microsoft.com/office/drawing/2014/main" id="{A8B5106E-9118-7472-4CE8-B3CFC3CF270D}"/>
                </a:ext>
              </a:extLst>
            </p:cNvPr>
            <p:cNvSpPr txBox="1"/>
            <p:nvPr/>
          </p:nvSpPr>
          <p:spPr>
            <a:xfrm>
              <a:off x="9629218" y="2587961"/>
              <a:ext cx="451601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  <a:spcBef>
                  <a:spcPct val="20000"/>
                </a:spcBef>
                <a:buClr>
                  <a:srgbClr val="E7E6E6"/>
                </a:buClr>
                <a:tabLst>
                  <a:tab pos="723900" algn="l"/>
                </a:tabLst>
                <a:defRPr/>
              </a:pPr>
              <a:endParaRPr kumimoji="1" lang="en-GB" altLang="ar-SA" sz="2800" kern="0" dirty="0">
                <a:solidFill>
                  <a:srgbClr val="715043"/>
                </a:solidFill>
                <a:latin typeface="Arial" charset="0"/>
                <a:cs typeface="B Titr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3968DC7-FB91-9383-5EC3-8D4DC5FF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53086" y="3754190"/>
            <a:ext cx="1199469" cy="121122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135911D-88BB-169B-465D-DADB1AC6A65A}"/>
              </a:ext>
            </a:extLst>
          </p:cNvPr>
          <p:cNvSpPr txBox="1"/>
          <p:nvPr/>
        </p:nvSpPr>
        <p:spPr>
          <a:xfrm>
            <a:off x="5968810" y="4097373"/>
            <a:ext cx="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3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C0C288-08D6-658C-4794-15E5546DBE88}"/>
              </a:ext>
            </a:extLst>
          </p:cNvPr>
          <p:cNvSpPr txBox="1"/>
          <p:nvPr/>
        </p:nvSpPr>
        <p:spPr>
          <a:xfrm>
            <a:off x="6600460" y="3715166"/>
            <a:ext cx="421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Holistic Assessment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Simultaneously evaluated developmental/growth outcomes alongside biochemical markers to assess reversibility with iron therapy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89283E-4024-1185-CD4B-D218784ADE24}"/>
              </a:ext>
            </a:extLst>
          </p:cNvPr>
          <p:cNvGrpSpPr/>
          <p:nvPr/>
        </p:nvGrpSpPr>
        <p:grpSpPr>
          <a:xfrm>
            <a:off x="6092459" y="5073770"/>
            <a:ext cx="5386904" cy="1328733"/>
            <a:chOff x="4888224" y="2587961"/>
            <a:chExt cx="5192595" cy="1328733"/>
          </a:xfrm>
        </p:grpSpPr>
        <p:sp>
          <p:nvSpPr>
            <p:cNvPr id="40" name="Round Diagonal Corner Rectangle 1">
              <a:extLst>
                <a:ext uri="{FF2B5EF4-FFF2-40B4-BE49-F238E27FC236}">
                  <a16:creationId xmlns:a16="http://schemas.microsoft.com/office/drawing/2014/main" id="{FDDBF3A3-F0E7-FF28-0F8C-BEF02C06AD9F}"/>
                </a:ext>
              </a:extLst>
            </p:cNvPr>
            <p:cNvSpPr/>
            <p:nvPr/>
          </p:nvSpPr>
          <p:spPr>
            <a:xfrm>
              <a:off x="4888224" y="2609014"/>
              <a:ext cx="4947161" cy="1307680"/>
            </a:xfrm>
            <a:prstGeom prst="round2DiagRect">
              <a:avLst/>
            </a:prstGeom>
            <a:noFill/>
            <a:ln w="28575" cap="flat" cmpd="sng" algn="ctr">
              <a:solidFill>
                <a:srgbClr val="91635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cs typeface="B Roya" panose="00000400000000000000" pitchFamily="2" charset="-78"/>
              </a:endParaRPr>
            </a:p>
          </p:txBody>
        </p:sp>
        <p:sp>
          <p:nvSpPr>
            <p:cNvPr id="41" name="TextBox 84">
              <a:extLst>
                <a:ext uri="{FF2B5EF4-FFF2-40B4-BE49-F238E27FC236}">
                  <a16:creationId xmlns:a16="http://schemas.microsoft.com/office/drawing/2014/main" id="{B6AE7957-34B9-A699-6B41-42B2D39056AF}"/>
                </a:ext>
              </a:extLst>
            </p:cNvPr>
            <p:cNvSpPr txBox="1"/>
            <p:nvPr/>
          </p:nvSpPr>
          <p:spPr>
            <a:xfrm>
              <a:off x="9629218" y="2587961"/>
              <a:ext cx="451601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  <a:spcBef>
                  <a:spcPct val="20000"/>
                </a:spcBef>
                <a:buClr>
                  <a:srgbClr val="E7E6E6"/>
                </a:buClr>
                <a:tabLst>
                  <a:tab pos="723900" algn="l"/>
                </a:tabLst>
                <a:defRPr/>
              </a:pPr>
              <a:endParaRPr kumimoji="1" lang="en-GB" altLang="ar-SA" sz="2800" kern="0" dirty="0">
                <a:solidFill>
                  <a:srgbClr val="715043"/>
                </a:solidFill>
                <a:latin typeface="Arial" charset="0"/>
                <a:cs typeface="B Titr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56ECDE1-B87D-2BA1-7342-33CB3CB3D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22719" y="5210042"/>
            <a:ext cx="1199469" cy="121122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9C0FCDE-34BA-15C9-62AB-FEDBD81C3761}"/>
              </a:ext>
            </a:extLst>
          </p:cNvPr>
          <p:cNvSpPr txBox="1"/>
          <p:nvPr/>
        </p:nvSpPr>
        <p:spPr>
          <a:xfrm>
            <a:off x="5963397" y="5503953"/>
            <a:ext cx="12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4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669C1-5BF7-F685-AA6C-F44CB1E4152E}"/>
              </a:ext>
            </a:extLst>
          </p:cNvPr>
          <p:cNvSpPr txBox="1"/>
          <p:nvPr/>
        </p:nvSpPr>
        <p:spPr>
          <a:xfrm>
            <a:off x="6600460" y="5283736"/>
            <a:ext cx="396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Confounding Control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Accounted for key social/demographic factors influencing ID and therapy response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288645B-54BF-AA76-AC49-AB996E357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39026" y="2290886"/>
            <a:ext cx="1199469" cy="127025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A962C1E-33D8-7217-3798-BE277CAF4C11}"/>
              </a:ext>
            </a:extLst>
          </p:cNvPr>
          <p:cNvSpPr txBox="1"/>
          <p:nvPr/>
        </p:nvSpPr>
        <p:spPr>
          <a:xfrm>
            <a:off x="6032452" y="1102845"/>
            <a:ext cx="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D18E63-4CDF-7207-5CA2-4977474EACF0}"/>
              </a:ext>
            </a:extLst>
          </p:cNvPr>
          <p:cNvSpPr txBox="1"/>
          <p:nvPr/>
        </p:nvSpPr>
        <p:spPr>
          <a:xfrm>
            <a:off x="5984774" y="2666004"/>
            <a:ext cx="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49F7B8E-13BD-6D4D-5A07-D868028F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E7BB097-FCA8-FF0A-55C7-F0DE0EEC9FFC}"/>
              </a:ext>
            </a:extLst>
          </p:cNvPr>
          <p:cNvGrpSpPr/>
          <p:nvPr/>
        </p:nvGrpSpPr>
        <p:grpSpPr>
          <a:xfrm rot="16200000">
            <a:off x="-13747867" y="12672365"/>
            <a:ext cx="44716934" cy="10091740"/>
            <a:chOff x="-415066" y="2430779"/>
            <a:chExt cx="15448329" cy="1656239"/>
          </a:xfrm>
          <a:gradFill>
            <a:gsLst>
              <a:gs pos="90000">
                <a:srgbClr val="4C8022"/>
              </a:gs>
              <a:gs pos="100000">
                <a:schemeClr val="accent3">
                  <a:lumMod val="89000"/>
                </a:schemeClr>
              </a:gs>
              <a:gs pos="94000">
                <a:schemeClr val="accent3">
                  <a:lumMod val="75000"/>
                </a:schemeClr>
              </a:gs>
              <a:gs pos="97000">
                <a:srgbClr val="7BCB38"/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48756EC8-A814-F7C3-8A57-017E42CB5EC4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1DDEB46A-4F11-A722-9158-B8508EFBDBCA}"/>
                </a:ext>
              </a:extLst>
            </p:cNvPr>
            <p:cNvSpPr/>
            <p:nvPr/>
          </p:nvSpPr>
          <p:spPr>
            <a:xfrm>
              <a:off x="10606219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A9FDBD5B-614C-5D83-4653-4A6143E11C18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B25796DD-9D45-C3BD-FFBD-107343827410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11814817-816A-A032-6496-42BF953975C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76E40CE0-EAD2-7FF7-05FF-4AF72F3C6E1F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Wave 40">
              <a:extLst>
                <a:ext uri="{FF2B5EF4-FFF2-40B4-BE49-F238E27FC236}">
                  <a16:creationId xmlns:a16="http://schemas.microsoft.com/office/drawing/2014/main" id="{FCEEAE22-7199-132E-8D79-672313A0CCB8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10CBD4-75BE-E1FE-1964-396625940E29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EAE3393-0D6F-519A-A681-875798F90997}"/>
              </a:ext>
            </a:extLst>
          </p:cNvPr>
          <p:cNvSpPr/>
          <p:nvPr/>
        </p:nvSpPr>
        <p:spPr>
          <a:xfrm>
            <a:off x="3173635" y="15950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DCA94B-6124-4CBA-4B59-2BBA9E45C307}"/>
              </a:ext>
            </a:extLst>
          </p:cNvPr>
          <p:cNvSpPr/>
          <p:nvPr/>
        </p:nvSpPr>
        <p:spPr>
          <a:xfrm>
            <a:off x="3248736" y="3337246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692A6B7-E896-12FB-3E88-E4836956D549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F8375E-8DB1-A29C-7481-4DFD9914F337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1F63C0-B23D-F1EA-7221-EBEDCB428177}"/>
              </a:ext>
            </a:extLst>
          </p:cNvPr>
          <p:cNvSpPr/>
          <p:nvPr/>
        </p:nvSpPr>
        <p:spPr>
          <a:xfrm>
            <a:off x="1563967" y="2529415"/>
            <a:ext cx="1625024" cy="167079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975B1-7A59-9138-0265-421C8DE892FB}"/>
              </a:ext>
            </a:extLst>
          </p:cNvPr>
          <p:cNvSpPr/>
          <p:nvPr/>
        </p:nvSpPr>
        <p:spPr>
          <a:xfrm>
            <a:off x="1620257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11E64AD-1670-89BA-7B5C-F6F57864AC7A}"/>
              </a:ext>
            </a:extLst>
          </p:cNvPr>
          <p:cNvSpPr txBox="1">
            <a:spLocks/>
          </p:cNvSpPr>
          <p:nvPr/>
        </p:nvSpPr>
        <p:spPr>
          <a:xfrm>
            <a:off x="3406520" y="2346506"/>
            <a:ext cx="10562167" cy="593682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cs typeface="2  Titr" panose="00000700000000000000" pitchFamily="2" charset="-78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C49E144-E7C8-8582-1B48-45F5A9F0AE04}"/>
              </a:ext>
            </a:extLst>
          </p:cNvPr>
          <p:cNvSpPr txBox="1">
            <a:spLocks/>
          </p:cNvSpPr>
          <p:nvPr/>
        </p:nvSpPr>
        <p:spPr>
          <a:xfrm>
            <a:off x="7181850" y="3913508"/>
            <a:ext cx="5110549" cy="7873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en-US" sz="2400" dirty="0">
              <a:cs typeface="2  Titr" panose="000007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FEAFC-DB74-B6E9-D90C-4E81F78D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37A009-4263-7305-FD75-DEE6A341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265" y="179249"/>
            <a:ext cx="7122675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Heterotrimeric plasma protein composed of three subunits: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Aα (FGA), Bβ (FGB), γ (FGG)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Encoded by genes located on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chromosome 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Hereditary fibrinogen disorders classified into: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 defects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defects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(not discussed here)</a:t>
            </a:r>
            <a:endParaRPr kumimoji="0" lang="fa-I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altLang="en-US" sz="1400" dirty="0">
              <a:latin typeface="Arial" panose="020B0604020202020204" pitchFamily="34" charset="0"/>
            </a:endParaRPr>
          </a:p>
          <a:p>
            <a:r>
              <a:rPr lang="en-US" b="1" dirty="0"/>
              <a:t>Quantitative Fibrinogen Disorders</a:t>
            </a:r>
          </a:p>
          <a:p>
            <a:r>
              <a:rPr lang="en-US" b="1" dirty="0"/>
              <a:t>1) Afibrinogenemia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r>
              <a:rPr lang="en-US" dirty="0"/>
              <a:t> Complete absence of fibrinogen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Genetics: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Autosomal recessive inheritance</a:t>
            </a:r>
            <a:r>
              <a:rPr lang="en-US" dirty="0"/>
              <a:t> (homozygous or compound heterozygous mutations)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Caused by </a:t>
            </a:r>
            <a:r>
              <a:rPr lang="en-US" b="1" dirty="0"/>
              <a:t>deletions, nonsense mutations, or frameshift mutations</a:t>
            </a:r>
            <a:r>
              <a:rPr lang="en-US" dirty="0"/>
              <a:t> in </a:t>
            </a:r>
            <a:r>
              <a:rPr lang="en-US" b="1" dirty="0"/>
              <a:t>FGA, FGB, or FGG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Prevalence:</a:t>
            </a:r>
            <a:r>
              <a:rPr lang="en-US" dirty="0"/>
              <a:t> ~1 per 1,000,000 (very rare)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dirty="0"/>
              <a:t>2) Hypofibrinogenemia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Definition:</a:t>
            </a:r>
            <a:r>
              <a:rPr lang="en-US" dirty="0"/>
              <a:t> Reduced fibrinogen levels (partial deficiency)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Genetics: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Often </a:t>
            </a:r>
            <a:r>
              <a:rPr lang="en-US" b="1" dirty="0"/>
              <a:t>autosomal recessive</a:t>
            </a:r>
            <a:r>
              <a:rPr lang="en-US" dirty="0"/>
              <a:t> (heterozygous form of afibrinogenemia)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Mutations reduce fibrinogen synthesis/production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Fibrinogen level:</a:t>
            </a:r>
            <a:r>
              <a:rPr lang="en-US" dirty="0"/>
              <a:t> </a:t>
            </a:r>
            <a:r>
              <a:rPr lang="en-US" b="1" dirty="0"/>
              <a:t>Low</a:t>
            </a:r>
            <a:r>
              <a:rPr lang="en-US" dirty="0"/>
              <a:t>, but detectable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58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2987329" y="15921987"/>
            <a:ext cx="43782483" cy="10091746"/>
            <a:chOff x="-415066" y="2430779"/>
            <a:chExt cx="15448329" cy="1656240"/>
          </a:xfrm>
          <a:solidFill>
            <a:srgbClr val="8663F7"/>
          </a:soli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E538D6-6072-3431-B2BC-28B790631440}"/>
              </a:ext>
            </a:extLst>
          </p:cNvPr>
          <p:cNvSpPr/>
          <p:nvPr/>
        </p:nvSpPr>
        <p:spPr>
          <a:xfrm>
            <a:off x="62893" y="337174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5532E9-3515-D810-D9C5-9A7D14FC30C7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5C1F1B-51A3-013C-F1AF-154761A2A2CE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01591CC-1727-C6DB-13C7-8355C850AF4D}"/>
              </a:ext>
            </a:extLst>
          </p:cNvPr>
          <p:cNvSpPr/>
          <p:nvPr/>
        </p:nvSpPr>
        <p:spPr>
          <a:xfrm>
            <a:off x="1621291" y="2537313"/>
            <a:ext cx="1666798" cy="1636407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endParaRPr lang="fa-I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DBC880-8291-6EAA-E27A-04F59C9F55EB}"/>
              </a:ext>
            </a:extLst>
          </p:cNvPr>
          <p:cNvSpPr/>
          <p:nvPr/>
        </p:nvSpPr>
        <p:spPr>
          <a:xfrm>
            <a:off x="1645036" y="4320687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472068-7248-FF7B-B791-A1DC8448C841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I</a:t>
            </a:r>
            <a:r>
              <a:rPr lang="en-US" sz="1400" b="1" dirty="0">
                <a:solidFill>
                  <a:schemeClr val="tx1"/>
                </a:solidFill>
              </a:rPr>
              <a:t>NTRODUCTION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213591-F7C8-BB52-B64D-6991A61F0542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CEAF81-20EF-FCFF-1071-0AB4F83DD064}"/>
              </a:ext>
            </a:extLst>
          </p:cNvPr>
          <p:cNvSpPr txBox="1"/>
          <p:nvPr/>
        </p:nvSpPr>
        <p:spPr>
          <a:xfrm>
            <a:off x="5992405" y="1242927"/>
            <a:ext cx="28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4F1B-0B1C-1FA0-DD60-B4AE4DDA7B7A}"/>
              </a:ext>
            </a:extLst>
          </p:cNvPr>
          <p:cNvGrpSpPr/>
          <p:nvPr/>
        </p:nvGrpSpPr>
        <p:grpSpPr>
          <a:xfrm>
            <a:off x="6135953" y="5148393"/>
            <a:ext cx="5224064" cy="1372433"/>
            <a:chOff x="4881855" y="2587961"/>
            <a:chExt cx="5198964" cy="1330224"/>
          </a:xfrm>
        </p:grpSpPr>
        <p:sp>
          <p:nvSpPr>
            <p:cNvPr id="12" name="Round Diagonal Corner Rectangle 1">
              <a:extLst>
                <a:ext uri="{FF2B5EF4-FFF2-40B4-BE49-F238E27FC236}">
                  <a16:creationId xmlns:a16="http://schemas.microsoft.com/office/drawing/2014/main" id="{5AEF474B-B997-FA8A-CFDB-8939A76DC733}"/>
                </a:ext>
              </a:extLst>
            </p:cNvPr>
            <p:cNvSpPr/>
            <p:nvPr/>
          </p:nvSpPr>
          <p:spPr>
            <a:xfrm>
              <a:off x="4881855" y="2610505"/>
              <a:ext cx="4947161" cy="1307680"/>
            </a:xfrm>
            <a:prstGeom prst="round2DiagRect">
              <a:avLst/>
            </a:prstGeom>
            <a:noFill/>
            <a:ln w="285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cs typeface="B Roya" panose="00000400000000000000" pitchFamily="2" charset="-78"/>
              </a:endParaRPr>
            </a:p>
          </p:txBody>
        </p:sp>
        <p:sp>
          <p:nvSpPr>
            <p:cNvPr id="15" name="TextBox 84">
              <a:extLst>
                <a:ext uri="{FF2B5EF4-FFF2-40B4-BE49-F238E27FC236}">
                  <a16:creationId xmlns:a16="http://schemas.microsoft.com/office/drawing/2014/main" id="{7D60F2BA-78A3-F976-3640-6AC5979F15F9}"/>
                </a:ext>
              </a:extLst>
            </p:cNvPr>
            <p:cNvSpPr txBox="1"/>
            <p:nvPr/>
          </p:nvSpPr>
          <p:spPr>
            <a:xfrm>
              <a:off x="9629218" y="2587961"/>
              <a:ext cx="451601" cy="684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Low" rtl="1">
                <a:lnSpc>
                  <a:spcPct val="150000"/>
                </a:lnSpc>
                <a:spcBef>
                  <a:spcPct val="20000"/>
                </a:spcBef>
                <a:buClr>
                  <a:srgbClr val="E7E6E6"/>
                </a:buClr>
                <a:tabLst>
                  <a:tab pos="723900" algn="l"/>
                </a:tabLst>
                <a:defRPr/>
              </a:pPr>
              <a:endParaRPr kumimoji="1" lang="en-GB" altLang="ar-SA" sz="2800" kern="0" dirty="0">
                <a:solidFill>
                  <a:srgbClr val="715043"/>
                </a:solidFill>
                <a:latin typeface="Arial" charset="0"/>
                <a:cs typeface="B Titr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0376AB-907D-A1FE-5F81-10D29805A33D}"/>
              </a:ext>
            </a:extLst>
          </p:cNvPr>
          <p:cNvSpPr txBox="1"/>
          <p:nvPr/>
        </p:nvSpPr>
        <p:spPr>
          <a:xfrm>
            <a:off x="6783495" y="5164305"/>
            <a:ext cx="3409486" cy="13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Large prospective studies for ID screening in &lt;5-year-olds across diverse populations/conditions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Implement standard guidelines for NAID diagnosis/management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Diagonal Corner Rectangle 1">
            <a:extLst>
              <a:ext uri="{FF2B5EF4-FFF2-40B4-BE49-F238E27FC236}">
                <a16:creationId xmlns:a16="http://schemas.microsoft.com/office/drawing/2014/main" id="{23758A23-9B24-602C-E5D5-A5511484E17B}"/>
              </a:ext>
            </a:extLst>
          </p:cNvPr>
          <p:cNvSpPr/>
          <p:nvPr/>
        </p:nvSpPr>
        <p:spPr>
          <a:xfrm>
            <a:off x="6199043" y="3049460"/>
            <a:ext cx="4971046" cy="921991"/>
          </a:xfrm>
          <a:prstGeom prst="round2DiagRect">
            <a:avLst/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  <p:sp>
        <p:nvSpPr>
          <p:cNvPr id="25" name="Round Diagonal Corner Rectangle 1">
            <a:extLst>
              <a:ext uri="{FF2B5EF4-FFF2-40B4-BE49-F238E27FC236}">
                <a16:creationId xmlns:a16="http://schemas.microsoft.com/office/drawing/2014/main" id="{E9209558-0C0A-9207-79C4-5666B0241BA1}"/>
              </a:ext>
            </a:extLst>
          </p:cNvPr>
          <p:cNvSpPr/>
          <p:nvPr/>
        </p:nvSpPr>
        <p:spPr>
          <a:xfrm>
            <a:off x="6156811" y="4058519"/>
            <a:ext cx="4971046" cy="1036831"/>
          </a:xfrm>
          <a:prstGeom prst="round2DiagRect">
            <a:avLst/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131550-6C1F-7F5E-C273-900A0C2D7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75489" y="4049166"/>
            <a:ext cx="1205260" cy="12112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7EA558-A072-118A-736D-DB879A356E3C}"/>
              </a:ext>
            </a:extLst>
          </p:cNvPr>
          <p:cNvSpPr txBox="1"/>
          <p:nvPr/>
        </p:nvSpPr>
        <p:spPr>
          <a:xfrm>
            <a:off x="5992493" y="4387300"/>
            <a:ext cx="25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4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A729DB-67E6-BB72-67C9-D0BD1CEFA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73589" y="5301047"/>
            <a:ext cx="1205260" cy="12112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72F23C-26AF-E5FF-91E3-3197A8BC291B}"/>
              </a:ext>
            </a:extLst>
          </p:cNvPr>
          <p:cNvSpPr txBox="1"/>
          <p:nvPr/>
        </p:nvSpPr>
        <p:spPr>
          <a:xfrm>
            <a:off x="6766486" y="3078053"/>
            <a:ext cx="3695102" cy="86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Bias in Assessment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Developmental scores parent-reported, potentially introducing inherent bias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62C29C-0B9B-0230-8FF4-ACE5F52342F4}"/>
              </a:ext>
            </a:extLst>
          </p:cNvPr>
          <p:cNvSpPr txBox="1"/>
          <p:nvPr/>
        </p:nvSpPr>
        <p:spPr>
          <a:xfrm>
            <a:off x="6729752" y="4175598"/>
            <a:ext cx="367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Short-Term Follow-Up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Need longer monitoring to confirm outcome stability post-therapy discontinuation </a:t>
            </a:r>
            <a:endParaRPr lang="en-US" sz="1600" dirty="0"/>
          </a:p>
        </p:txBody>
      </p:sp>
      <p:sp>
        <p:nvSpPr>
          <p:cNvPr id="32" name="Round Diagonal Corner Rectangle 1">
            <a:extLst>
              <a:ext uri="{FF2B5EF4-FFF2-40B4-BE49-F238E27FC236}">
                <a16:creationId xmlns:a16="http://schemas.microsoft.com/office/drawing/2014/main" id="{72AEB62F-D970-F824-B8CB-8AA6B190C5F2}"/>
              </a:ext>
            </a:extLst>
          </p:cNvPr>
          <p:cNvSpPr/>
          <p:nvPr/>
        </p:nvSpPr>
        <p:spPr>
          <a:xfrm>
            <a:off x="6237552" y="847133"/>
            <a:ext cx="4971046" cy="1055032"/>
          </a:xfrm>
          <a:prstGeom prst="round2DiagRect">
            <a:avLst/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  <p:sp>
        <p:nvSpPr>
          <p:cNvPr id="35" name="Round Diagonal Corner Rectangle 1">
            <a:extLst>
              <a:ext uri="{FF2B5EF4-FFF2-40B4-BE49-F238E27FC236}">
                <a16:creationId xmlns:a16="http://schemas.microsoft.com/office/drawing/2014/main" id="{333A1DDC-34C6-D196-E6F5-CF1B312B6B4E}"/>
              </a:ext>
            </a:extLst>
          </p:cNvPr>
          <p:cNvSpPr/>
          <p:nvPr/>
        </p:nvSpPr>
        <p:spPr>
          <a:xfrm>
            <a:off x="6225017" y="2008067"/>
            <a:ext cx="4971045" cy="931064"/>
          </a:xfrm>
          <a:prstGeom prst="round2DiagRect">
            <a:avLst/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38FA083-D465-9107-EB91-3B6B9DEB8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46423" y="2941274"/>
            <a:ext cx="1263392" cy="12696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E8272E-541D-FA63-4A3C-AC04B0701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587618" y="1928332"/>
            <a:ext cx="1205260" cy="12112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D4577F8-65E0-0BD2-C61E-14FE07E742D7}"/>
              </a:ext>
            </a:extLst>
          </p:cNvPr>
          <p:cNvSpPr txBox="1"/>
          <p:nvPr/>
        </p:nvSpPr>
        <p:spPr>
          <a:xfrm>
            <a:off x="5979103" y="2313830"/>
            <a:ext cx="26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2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A1E27D-A2C9-2514-2E3D-4EB641B7D11C}"/>
              </a:ext>
            </a:extLst>
          </p:cNvPr>
          <p:cNvSpPr txBox="1"/>
          <p:nvPr/>
        </p:nvSpPr>
        <p:spPr>
          <a:xfrm>
            <a:off x="6006939" y="3316766"/>
            <a:ext cx="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3</a:t>
            </a:r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731508-2A16-BD48-C51A-10A4AE95842F}"/>
              </a:ext>
            </a:extLst>
          </p:cNvPr>
          <p:cNvSpPr txBox="1"/>
          <p:nvPr/>
        </p:nvSpPr>
        <p:spPr>
          <a:xfrm>
            <a:off x="6732283" y="894631"/>
            <a:ext cx="3511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Heterogeneity Issue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Previous studies vary in developmental assessments, iron therapy type/duration, and inclusion of anemic/non-anemic children → Difficult comparisons 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3500B0-5CDA-FE63-B008-129C5D7C61ED}"/>
              </a:ext>
            </a:extLst>
          </p:cNvPr>
          <p:cNvSpPr txBox="1"/>
          <p:nvPr/>
        </p:nvSpPr>
        <p:spPr>
          <a:xfrm>
            <a:off x="6801080" y="2116263"/>
            <a:ext cx="356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Scarce Data on LI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Limited studies on liposomal iron efficacy in children </a:t>
            </a:r>
            <a:endParaRPr lang="en-US" sz="16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A58C372-F3AE-E2E3-5ECE-D4BF950CB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7737">
            <a:off x="5600291" y="834530"/>
            <a:ext cx="1205262" cy="116060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D2F189B-348D-8313-B22B-A032E3EC0A68}"/>
              </a:ext>
            </a:extLst>
          </p:cNvPr>
          <p:cNvSpPr txBox="1"/>
          <p:nvPr/>
        </p:nvSpPr>
        <p:spPr>
          <a:xfrm>
            <a:off x="6006939" y="1130873"/>
            <a:ext cx="28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1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45DA61-DE73-3E81-7498-01B3DEFBAFB4}"/>
              </a:ext>
            </a:extLst>
          </p:cNvPr>
          <p:cNvSpPr txBox="1"/>
          <p:nvPr/>
        </p:nvSpPr>
        <p:spPr>
          <a:xfrm>
            <a:off x="5958919" y="5620276"/>
            <a:ext cx="26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/>
              <a:t>5</a:t>
            </a:r>
            <a:endParaRPr lang="en-US" sz="24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DB8ADE-AFC7-6F9A-FADE-F238BCCD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5838E7-15CB-BB53-BB3E-8CC7D6453315}"/>
              </a:ext>
            </a:extLst>
          </p:cNvPr>
          <p:cNvGrpSpPr/>
          <p:nvPr/>
        </p:nvGrpSpPr>
        <p:grpSpPr>
          <a:xfrm rot="16200000">
            <a:off x="-13496959" y="-262376"/>
            <a:ext cx="44716934" cy="10091746"/>
            <a:chOff x="-415066" y="2430779"/>
            <a:chExt cx="15448329" cy="1656240"/>
          </a:xfrm>
          <a:solidFill>
            <a:srgbClr val="99C7BD"/>
          </a:soli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7C0FBB89-4C73-E321-5FC9-BCF4C6EC69AD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364A9A9A-286E-7B2D-DAC9-203D04F5F638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90493655-7CD1-3297-58FC-CB46C09EAF04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Wave 5">
              <a:extLst>
                <a:ext uri="{FF2B5EF4-FFF2-40B4-BE49-F238E27FC236}">
                  <a16:creationId xmlns:a16="http://schemas.microsoft.com/office/drawing/2014/main" id="{6445358C-D053-E2C5-3404-EFAB969F0CD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0262DB5F-79C2-6498-C2A4-7DD421BA84A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8D288445-A642-61E5-EFB7-0A8E914D7B9C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1F295CA0-FC64-3A6F-E400-EBD6A6220DA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94892C7-902A-0410-88E2-8D359A609DFD}"/>
              </a:ext>
            </a:extLst>
          </p:cNvPr>
          <p:cNvSpPr/>
          <p:nvPr/>
        </p:nvSpPr>
        <p:spPr>
          <a:xfrm>
            <a:off x="62893" y="337174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128F47-9778-1D21-A31E-93AB0ABD2F88}"/>
              </a:ext>
            </a:extLst>
          </p:cNvPr>
          <p:cNvSpPr/>
          <p:nvPr/>
        </p:nvSpPr>
        <p:spPr>
          <a:xfrm>
            <a:off x="1701432" y="887072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F2C945-E04B-C3DA-76E3-5225E3A18009}"/>
              </a:ext>
            </a:extLst>
          </p:cNvPr>
          <p:cNvSpPr/>
          <p:nvPr/>
        </p:nvSpPr>
        <p:spPr>
          <a:xfrm>
            <a:off x="1476128" y="2551191"/>
            <a:ext cx="1892323" cy="1636406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a-I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8A3C8D-873C-EEF6-5E05-AD46EFDE99C7}"/>
              </a:ext>
            </a:extLst>
          </p:cNvPr>
          <p:cNvSpPr/>
          <p:nvPr/>
        </p:nvSpPr>
        <p:spPr>
          <a:xfrm>
            <a:off x="3312887" y="342900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92070D-C3C8-87D4-9D67-B70982EDB00C}"/>
              </a:ext>
            </a:extLst>
          </p:cNvPr>
          <p:cNvSpPr/>
          <p:nvPr/>
        </p:nvSpPr>
        <p:spPr>
          <a:xfrm>
            <a:off x="1645036" y="4320687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DB14C3-1C10-0A03-A972-A837CBA9F6B8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I</a:t>
            </a:r>
            <a:r>
              <a:rPr lang="en-US" sz="1100" b="1" dirty="0">
                <a:solidFill>
                  <a:schemeClr val="tx1"/>
                </a:solidFill>
              </a:rPr>
              <a:t>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798B5BC-CD89-457B-79AC-CDD3AB22573C}"/>
              </a:ext>
            </a:extLst>
          </p:cNvPr>
          <p:cNvSpPr/>
          <p:nvPr/>
        </p:nvSpPr>
        <p:spPr>
          <a:xfrm>
            <a:off x="118458" y="16384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890205B6-A52F-A493-C02B-4C4D6FE34EF9}"/>
              </a:ext>
            </a:extLst>
          </p:cNvPr>
          <p:cNvSpPr/>
          <p:nvPr/>
        </p:nvSpPr>
        <p:spPr>
          <a:xfrm>
            <a:off x="5284299" y="1384644"/>
            <a:ext cx="3916292" cy="3948643"/>
          </a:xfrm>
          <a:prstGeom prst="diamond">
            <a:avLst/>
          </a:prstGeom>
          <a:solidFill>
            <a:srgbClr val="C9E1DC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E7BC17B-05E9-748E-CD91-C39776E7D70F}"/>
              </a:ext>
            </a:extLst>
          </p:cNvPr>
          <p:cNvSpPr/>
          <p:nvPr/>
        </p:nvSpPr>
        <p:spPr>
          <a:xfrm>
            <a:off x="9085742" y="2137928"/>
            <a:ext cx="2452413" cy="2489704"/>
          </a:xfrm>
          <a:prstGeom prst="diamond">
            <a:avLst/>
          </a:prstGeom>
          <a:solidFill>
            <a:srgbClr val="C9E1D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 descr="G:\ \z2-3\2\78.emf">
            <a:extLst>
              <a:ext uri="{FF2B5EF4-FFF2-40B4-BE49-F238E27FC236}">
                <a16:creationId xmlns:a16="http://schemas.microsoft.com/office/drawing/2014/main" id="{AB97F84B-A5EA-23D5-ECB7-250A4DE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28" y="1188056"/>
            <a:ext cx="1393680" cy="31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99DC92-D92C-29F6-A35F-71E0F66189B8}"/>
              </a:ext>
            </a:extLst>
          </p:cNvPr>
          <p:cNvSpPr txBox="1"/>
          <p:nvPr/>
        </p:nvSpPr>
        <p:spPr>
          <a:xfrm>
            <a:off x="9548879" y="2957106"/>
            <a:ext cx="164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</a:rPr>
              <a:t>Particular emphasis must be placed on the early detection of iron deficiency.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177D4E7B-6715-B42C-D19F-0AF5935F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71" y="2851133"/>
            <a:ext cx="27327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serum ferritin levels is the best screening method.</a:t>
            </a:r>
            <a:endParaRPr kumimoji="0" lang="fa-I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🔸 Because it can detect iron deficiency before the onset of anemia and initiate effective treatment.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72E0CA7-E5AD-82CD-82A1-DD28A877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4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DB5935-8E97-16C4-386F-B7E292B86E94}"/>
              </a:ext>
            </a:extLst>
          </p:cNvPr>
          <p:cNvCxnSpPr/>
          <p:nvPr/>
        </p:nvCxnSpPr>
        <p:spPr>
          <a:xfrm>
            <a:off x="11482387" y="304320"/>
            <a:ext cx="0" cy="564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100E88-976B-97AC-9761-B020593D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17078"/>
          <a:stretch/>
        </p:blipFill>
        <p:spPr>
          <a:xfrm>
            <a:off x="-29541" y="-1"/>
            <a:ext cx="7786865" cy="6897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7416A3-F4BD-FA71-8613-FC85D2D9D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2" b="19757"/>
          <a:stretch/>
        </p:blipFill>
        <p:spPr>
          <a:xfrm>
            <a:off x="1185435" y="2283722"/>
            <a:ext cx="5130589" cy="258242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1B479-EC47-68C3-E60A-099A860895A7}"/>
              </a:ext>
            </a:extLst>
          </p:cNvPr>
          <p:cNvGrpSpPr/>
          <p:nvPr/>
        </p:nvGrpSpPr>
        <p:grpSpPr>
          <a:xfrm rot="16200000">
            <a:off x="-11351902" y="-12537626"/>
            <a:ext cx="44716934" cy="10091746"/>
            <a:chOff x="-415066" y="2430779"/>
            <a:chExt cx="15448329" cy="1656240"/>
          </a:xfrm>
          <a:solidFill>
            <a:srgbClr val="3C6C62"/>
          </a:solidFill>
          <a:effectLst>
            <a:outerShdw blurRad="533400" dist="114300" dir="10320000" sx="102000" sy="102000" algn="br" rotWithShape="0">
              <a:prstClr val="black">
                <a:alpha val="73000"/>
              </a:prstClr>
            </a:outerShdw>
          </a:effectLst>
        </p:grpSpPr>
        <p:sp>
          <p:nvSpPr>
            <p:cNvPr id="19" name="Wave 18">
              <a:extLst>
                <a:ext uri="{FF2B5EF4-FFF2-40B4-BE49-F238E27FC236}">
                  <a16:creationId xmlns:a16="http://schemas.microsoft.com/office/drawing/2014/main" id="{F6B7A7C0-0BD2-1084-C5FA-AD4D01E98BBC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Wave 19">
              <a:extLst>
                <a:ext uri="{FF2B5EF4-FFF2-40B4-BE49-F238E27FC236}">
                  <a16:creationId xmlns:a16="http://schemas.microsoft.com/office/drawing/2014/main" id="{4EF01F49-C502-42B7-16D3-E94EE02888AF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Wave 20">
              <a:extLst>
                <a:ext uri="{FF2B5EF4-FFF2-40B4-BE49-F238E27FC236}">
                  <a16:creationId xmlns:a16="http://schemas.microsoft.com/office/drawing/2014/main" id="{231960D4-186F-308B-A16E-C3D2A1A454EB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Wave 21">
              <a:extLst>
                <a:ext uri="{FF2B5EF4-FFF2-40B4-BE49-F238E27FC236}">
                  <a16:creationId xmlns:a16="http://schemas.microsoft.com/office/drawing/2014/main" id="{B047A04D-B51A-E095-3E75-CB48B7F2A095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Wave 22">
              <a:extLst>
                <a:ext uri="{FF2B5EF4-FFF2-40B4-BE49-F238E27FC236}">
                  <a16:creationId xmlns:a16="http://schemas.microsoft.com/office/drawing/2014/main" id="{0110A52E-D24D-B551-1B71-9CCF32D286B7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Wave 23">
              <a:extLst>
                <a:ext uri="{FF2B5EF4-FFF2-40B4-BE49-F238E27FC236}">
                  <a16:creationId xmlns:a16="http://schemas.microsoft.com/office/drawing/2014/main" id="{5EF8C512-52DE-8525-7A3B-C4A332E5B687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2A848924-79CE-E7CC-D8B5-2D228E15BFFF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F7A2D-03F5-E006-C13C-886F226B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E7BB097-FCA8-FF0A-55C7-F0DE0EEC9FFC}"/>
              </a:ext>
            </a:extLst>
          </p:cNvPr>
          <p:cNvGrpSpPr/>
          <p:nvPr/>
        </p:nvGrpSpPr>
        <p:grpSpPr>
          <a:xfrm rot="16200000">
            <a:off x="-13767028" y="7590404"/>
            <a:ext cx="44716934" cy="10091740"/>
            <a:chOff x="-415066" y="2430779"/>
            <a:chExt cx="15448329" cy="1656239"/>
          </a:xfrm>
          <a:gradFill>
            <a:gsLst>
              <a:gs pos="90000">
                <a:srgbClr val="4C8022"/>
              </a:gs>
              <a:gs pos="100000">
                <a:schemeClr val="accent3">
                  <a:lumMod val="89000"/>
                </a:schemeClr>
              </a:gs>
              <a:gs pos="94000">
                <a:schemeClr val="accent3">
                  <a:lumMod val="75000"/>
                </a:schemeClr>
              </a:gs>
              <a:gs pos="97000">
                <a:srgbClr val="7BCB38"/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48756EC8-A814-F7C3-8A57-017E42CB5EC4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1DDEB46A-4F11-A722-9158-B8508EFBDBCA}"/>
                </a:ext>
              </a:extLst>
            </p:cNvPr>
            <p:cNvSpPr/>
            <p:nvPr/>
          </p:nvSpPr>
          <p:spPr>
            <a:xfrm>
              <a:off x="10610624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A9FDBD5B-614C-5D83-4653-4A6143E11C18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B25796DD-9D45-C3BD-FFBD-107343827410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11814817-816A-A032-6496-42BF953975C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76E40CE0-EAD2-7FF7-05FF-4AF72F3C6E1F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Wave 40">
              <a:extLst>
                <a:ext uri="{FF2B5EF4-FFF2-40B4-BE49-F238E27FC236}">
                  <a16:creationId xmlns:a16="http://schemas.microsoft.com/office/drawing/2014/main" id="{FCEEAE22-7199-132E-8D79-672313A0CCB8}"/>
                </a:ext>
              </a:extLst>
            </p:cNvPr>
            <p:cNvSpPr/>
            <p:nvPr/>
          </p:nvSpPr>
          <p:spPr>
            <a:xfrm>
              <a:off x="8412635" y="245084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29C0F5-DFA9-0C15-76EA-8C6AE7A7D6AE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2F125A-599F-74AC-B8B8-6439EFE1F42C}"/>
              </a:ext>
            </a:extLst>
          </p:cNvPr>
          <p:cNvSpPr/>
          <p:nvPr/>
        </p:nvSpPr>
        <p:spPr>
          <a:xfrm>
            <a:off x="3288095" y="163849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BCB81C-386B-625C-DDE0-409BE09CBEC6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9B36BB-3D3F-3648-5E19-AC3183ED2B6A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84414-B639-288B-46EE-4B57AECEFEF6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FF8049-361A-C975-AF03-D72A93C8B244}"/>
              </a:ext>
            </a:extLst>
          </p:cNvPr>
          <p:cNvSpPr/>
          <p:nvPr/>
        </p:nvSpPr>
        <p:spPr>
          <a:xfrm>
            <a:off x="1442720" y="2537312"/>
            <a:ext cx="1892366" cy="167079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944D3C-BE1F-116F-6102-DD7CB5912475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FF0D1E-2763-512C-BDB3-14E5E636804E}"/>
              </a:ext>
            </a:extLst>
          </p:cNvPr>
          <p:cNvSpPr/>
          <p:nvPr/>
        </p:nvSpPr>
        <p:spPr>
          <a:xfrm>
            <a:off x="5155306" y="601885"/>
            <a:ext cx="6501014" cy="5716162"/>
          </a:xfrm>
          <a:prstGeom prst="roundRect">
            <a:avLst>
              <a:gd name="adj" fmla="val 15855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21C595-ABC8-F5A6-001A-89FDD72FA589}"/>
              </a:ext>
            </a:extLst>
          </p:cNvPr>
          <p:cNvSpPr/>
          <p:nvPr/>
        </p:nvSpPr>
        <p:spPr>
          <a:xfrm>
            <a:off x="5265419" y="4710002"/>
            <a:ext cx="6120014" cy="164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endParaRPr lang="en-US" sz="3200" b="1" dirty="0">
              <a:solidFill>
                <a:schemeClr val="bg1"/>
              </a:solidFill>
              <a:latin typeface="Shabnam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3BD41-2665-4AD9-63B8-FF84A8BA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77CD7-27C8-6596-AF60-AB338717512E}"/>
              </a:ext>
            </a:extLst>
          </p:cNvPr>
          <p:cNvSpPr txBox="1"/>
          <p:nvPr/>
        </p:nvSpPr>
        <p:spPr>
          <a:xfrm>
            <a:off x="5384475" y="954886"/>
            <a:ext cx="61200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Qualitative Fibrinogen Disorders</a:t>
            </a:r>
          </a:p>
          <a:p>
            <a:r>
              <a:rPr lang="en-US" b="1" dirty="0"/>
              <a:t>1) Dysfibrinogenemia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Definition:</a:t>
            </a:r>
            <a:r>
              <a:rPr lang="en-US" dirty="0"/>
              <a:t> Normal antigenic fibrinogen level but </a:t>
            </a:r>
            <a:r>
              <a:rPr lang="en-US" b="1" dirty="0"/>
              <a:t>reduced functional activity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Laboratory pattern: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Normal immunologic fibrinogen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Low functional fibrinogen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Genetics: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Most commonly </a:t>
            </a:r>
            <a:r>
              <a:rPr lang="en-US" b="1" dirty="0"/>
              <a:t>autosomal dominant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Usually caused by </a:t>
            </a:r>
            <a:r>
              <a:rPr lang="en-US" b="1" dirty="0"/>
              <a:t>point mutations</a:t>
            </a:r>
            <a:r>
              <a:rPr lang="en-US" dirty="0"/>
              <a:t> in specific functional domains affecting: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/>
              <a:t>Thrombin cleavage sites</a:t>
            </a:r>
            <a:r>
              <a:rPr lang="en-US" dirty="0"/>
              <a:t> (impaired release of fibrinopeptide A or B)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/>
              <a:t>Fibrin polymerization</a:t>
            </a:r>
            <a:endParaRPr lang="en-U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1" dirty="0"/>
              <a:t>Factor </a:t>
            </a:r>
            <a:r>
              <a:rPr lang="en-US" b="1" dirty="0" err="1"/>
              <a:t>XIIIa</a:t>
            </a:r>
            <a:r>
              <a:rPr lang="en-US" b="1" dirty="0"/>
              <a:t> or plasmin binding</a:t>
            </a:r>
            <a:endParaRPr lang="fa-IR" b="1" dirty="0"/>
          </a:p>
          <a:p>
            <a:r>
              <a:rPr lang="en-US" b="1" dirty="0"/>
              <a:t>2) </a:t>
            </a:r>
            <a:r>
              <a:rPr lang="en-US" b="1" dirty="0" err="1"/>
              <a:t>Hypodysfibrinogenemia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Definition:</a:t>
            </a:r>
            <a:r>
              <a:rPr lang="en-US" dirty="0"/>
              <a:t> Combination of </a:t>
            </a:r>
            <a:r>
              <a:rPr lang="en-US" b="1" dirty="0"/>
              <a:t>reduced fibrinogen level</a:t>
            </a:r>
            <a:r>
              <a:rPr lang="en-US" dirty="0"/>
              <a:t> (quantitative) and </a:t>
            </a:r>
            <a:r>
              <a:rPr lang="en-US" b="1" dirty="0"/>
              <a:t>abnormal function</a:t>
            </a:r>
            <a:r>
              <a:rPr lang="en-US" dirty="0"/>
              <a:t> (qualitative defect)</a:t>
            </a:r>
          </a:p>
          <a:p>
            <a:pPr lvl="2"/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753830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E7BB097-FCA8-FF0A-55C7-F0DE0EEC9FFC}"/>
              </a:ext>
            </a:extLst>
          </p:cNvPr>
          <p:cNvGrpSpPr/>
          <p:nvPr/>
        </p:nvGrpSpPr>
        <p:grpSpPr>
          <a:xfrm rot="16200000">
            <a:off x="-13685354" y="-416291"/>
            <a:ext cx="44716934" cy="10091740"/>
            <a:chOff x="-415066" y="2430779"/>
            <a:chExt cx="15448329" cy="1656239"/>
          </a:xfrm>
          <a:gradFill>
            <a:gsLst>
              <a:gs pos="90000">
                <a:srgbClr val="4C8022"/>
              </a:gs>
              <a:gs pos="100000">
                <a:schemeClr val="accent3">
                  <a:lumMod val="89000"/>
                </a:schemeClr>
              </a:gs>
              <a:gs pos="94000">
                <a:schemeClr val="accent3">
                  <a:lumMod val="75000"/>
                </a:schemeClr>
              </a:gs>
              <a:gs pos="97000">
                <a:srgbClr val="7BCB38"/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48756EC8-A814-F7C3-8A57-017E42CB5EC4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1DDEB46A-4F11-A722-9158-B8508EFBDBCA}"/>
                </a:ext>
              </a:extLst>
            </p:cNvPr>
            <p:cNvSpPr/>
            <p:nvPr/>
          </p:nvSpPr>
          <p:spPr>
            <a:xfrm>
              <a:off x="10610624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A9FDBD5B-614C-5D83-4653-4A6143E11C18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B25796DD-9D45-C3BD-FFBD-107343827410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11814817-816A-A032-6496-42BF953975C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76E40CE0-EAD2-7FF7-05FF-4AF72F3C6E1F}"/>
                </a:ext>
              </a:extLst>
            </p:cNvPr>
            <p:cNvSpPr/>
            <p:nvPr/>
          </p:nvSpPr>
          <p:spPr>
            <a:xfrm>
              <a:off x="6232009" y="243551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Wave 40">
              <a:extLst>
                <a:ext uri="{FF2B5EF4-FFF2-40B4-BE49-F238E27FC236}">
                  <a16:creationId xmlns:a16="http://schemas.microsoft.com/office/drawing/2014/main" id="{FCEEAE22-7199-132E-8D79-672313A0CCB8}"/>
                </a:ext>
              </a:extLst>
            </p:cNvPr>
            <p:cNvSpPr/>
            <p:nvPr/>
          </p:nvSpPr>
          <p:spPr>
            <a:xfrm>
              <a:off x="8412635" y="245084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29C0F5-DFA9-0C15-76EA-8C6AE7A7D6AE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2F125A-599F-74AC-B8B8-6439EFE1F42C}"/>
              </a:ext>
            </a:extLst>
          </p:cNvPr>
          <p:cNvSpPr/>
          <p:nvPr/>
        </p:nvSpPr>
        <p:spPr>
          <a:xfrm>
            <a:off x="3288095" y="163849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BCB81C-386B-625C-DDE0-409BE09CBEC6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9B36BB-3D3F-3648-5E19-AC3183ED2B6A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84414-B639-288B-46EE-4B57AECEFEF6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FF8049-361A-C975-AF03-D72A93C8B244}"/>
              </a:ext>
            </a:extLst>
          </p:cNvPr>
          <p:cNvSpPr/>
          <p:nvPr/>
        </p:nvSpPr>
        <p:spPr>
          <a:xfrm>
            <a:off x="1452881" y="2466976"/>
            <a:ext cx="1930400" cy="166687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944D3C-BE1F-116F-6102-DD7CB5912475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BA7A6-0026-9F2B-EFE3-0A39038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56F071-95D4-455F-54D1-DD4863CE0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91501"/>
              </p:ext>
            </p:extLst>
          </p:nvPr>
        </p:nvGraphicFramePr>
        <p:xfrm>
          <a:off x="5101664" y="1399951"/>
          <a:ext cx="6941178" cy="43513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13726">
                  <a:extLst>
                    <a:ext uri="{9D8B030D-6E8A-4147-A177-3AD203B41FA5}">
                      <a16:colId xmlns:a16="http://schemas.microsoft.com/office/drawing/2014/main" val="1977034510"/>
                    </a:ext>
                  </a:extLst>
                </a:gridCol>
                <a:gridCol w="2313726">
                  <a:extLst>
                    <a:ext uri="{9D8B030D-6E8A-4147-A177-3AD203B41FA5}">
                      <a16:colId xmlns:a16="http://schemas.microsoft.com/office/drawing/2014/main" val="3766891995"/>
                    </a:ext>
                  </a:extLst>
                </a:gridCol>
                <a:gridCol w="2313726">
                  <a:extLst>
                    <a:ext uri="{9D8B030D-6E8A-4147-A177-3AD203B41FA5}">
                      <a16:colId xmlns:a16="http://schemas.microsoft.com/office/drawing/2014/main" val="3359316669"/>
                    </a:ext>
                  </a:extLst>
                </a:gridCol>
              </a:tblGrid>
              <a:tr h="248648">
                <a:tc>
                  <a:txBody>
                    <a:bodyPr/>
                    <a:lstStyle/>
                    <a:p>
                      <a:r>
                        <a:rPr lang="en-US" sz="1200"/>
                        <a:t>Disorder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Predominant Manifestation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Key Features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3197588308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r>
                        <a:rPr lang="en-US" sz="1200" b="1"/>
                        <a:t>Afibrinogenemia</a:t>
                      </a:r>
                      <a:endParaRPr lang="en-US" sz="1200"/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Severe bleeding</a:t>
                      </a:r>
                      <a:endParaRPr lang="en-US" sz="1200"/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• Most common neonatal sign: </a:t>
                      </a:r>
                      <a:r>
                        <a:rPr lang="en-US" sz="1200" b="1"/>
                        <a:t>prolonged umbilical stump bleeding</a:t>
                      </a:r>
                      <a:r>
                        <a:rPr lang="en-US" sz="1200"/>
                        <a:t> • Joint &amp; muscle hemorrhage (hemophilia-like) • GI bleeding, intracranial hemorrhage (life-threatening) • Severe bleeding after trauma/surgery • </a:t>
                      </a:r>
                      <a:r>
                        <a:rPr lang="en-US" sz="1200" b="1"/>
                        <a:t>Paradoxical thrombosis</a:t>
                      </a:r>
                      <a:r>
                        <a:rPr lang="en-US" sz="1200"/>
                        <a:t> may occur (rare, but reported)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78976707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r>
                        <a:rPr lang="en-US" sz="1200" b="1"/>
                        <a:t>Hypofibrinogenemia</a:t>
                      </a:r>
                      <a:endParaRPr lang="en-US" sz="1200"/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Mild to moderate bleeding</a:t>
                      </a:r>
                      <a:endParaRPr lang="en-US" sz="1200"/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• Bleeding severity correlates with fibrinogen level • </a:t>
                      </a:r>
                      <a:r>
                        <a:rPr lang="en-US" sz="1200" b="1" dirty="0"/>
                        <a:t>Mucocutaneous bleeding</a:t>
                      </a:r>
                      <a:r>
                        <a:rPr lang="en-US" sz="1200" dirty="0"/>
                        <a:t> more common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2571932683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r>
                        <a:rPr lang="en-US" sz="1200" b="1"/>
                        <a:t>Dysfibrinogenemia</a:t>
                      </a:r>
                      <a:endParaRPr lang="en-US" sz="1200"/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Highly variable</a:t>
                      </a:r>
                      <a:r>
                        <a:rPr lang="en-US" sz="1200"/>
                        <a:t>: bleeding </a:t>
                      </a:r>
                      <a:r>
                        <a:rPr lang="en-US" sz="1200" b="1"/>
                        <a:t>or</a:t>
                      </a:r>
                      <a:r>
                        <a:rPr lang="en-US" sz="1200"/>
                        <a:t> thrombosis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• </a:t>
                      </a:r>
                      <a:r>
                        <a:rPr lang="en-US" sz="1200" b="1" dirty="0"/>
                        <a:t>Bleeding phenotype</a:t>
                      </a:r>
                      <a:r>
                        <a:rPr lang="en-US" sz="1200" dirty="0"/>
                        <a:t>: often due to impaired fibrin polymerization • </a:t>
                      </a:r>
                      <a:r>
                        <a:rPr lang="en-US" sz="1200" b="1" dirty="0"/>
                        <a:t>Thrombotic phenotype (most common)</a:t>
                      </a:r>
                      <a:r>
                        <a:rPr lang="en-US" sz="1200" dirty="0"/>
                        <a:t>: - Hypercoagulability due to impaired thrombin inhibition or fibrinolysis - </a:t>
                      </a:r>
                      <a:r>
                        <a:rPr lang="en-US" sz="1200" b="1" dirty="0"/>
                        <a:t>Risk of VTE and pulmonary embolism</a:t>
                      </a:r>
                      <a:r>
                        <a:rPr lang="en-US" sz="1200" dirty="0"/>
                        <a:t> • </a:t>
                      </a:r>
                      <a:r>
                        <a:rPr lang="en-US" sz="1200" b="1" dirty="0"/>
                        <a:t>Asymptomatic</a:t>
                      </a:r>
                      <a:r>
                        <a:rPr lang="en-US" sz="1200" dirty="0"/>
                        <a:t> patients are common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41998430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2A757A-01F8-AA7B-CA43-BE8BEFDC9955}"/>
              </a:ext>
            </a:extLst>
          </p:cNvPr>
          <p:cNvSpPr txBox="1"/>
          <p:nvPr/>
        </p:nvSpPr>
        <p:spPr>
          <a:xfrm>
            <a:off x="6449438" y="573932"/>
            <a:ext cx="33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3D5CE"/>
                </a:solidFill>
              </a:rPr>
              <a:t>Clinical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878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E7BB097-FCA8-FF0A-55C7-F0DE0EEC9FFC}"/>
              </a:ext>
            </a:extLst>
          </p:cNvPr>
          <p:cNvGrpSpPr/>
          <p:nvPr/>
        </p:nvGrpSpPr>
        <p:grpSpPr>
          <a:xfrm rot="16200000">
            <a:off x="-13619553" y="-14328640"/>
            <a:ext cx="44716934" cy="10843973"/>
            <a:chOff x="-415066" y="2430779"/>
            <a:chExt cx="15448329" cy="1656239"/>
          </a:xfrm>
          <a:gradFill>
            <a:gsLst>
              <a:gs pos="90000">
                <a:srgbClr val="4C8022"/>
              </a:gs>
              <a:gs pos="100000">
                <a:schemeClr val="accent3">
                  <a:lumMod val="89000"/>
                </a:schemeClr>
              </a:gs>
              <a:gs pos="94000">
                <a:schemeClr val="accent3">
                  <a:lumMod val="75000"/>
                </a:schemeClr>
              </a:gs>
              <a:gs pos="97000">
                <a:srgbClr val="7BCB38"/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48756EC8-A814-F7C3-8A57-017E42CB5EC4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1DDEB46A-4F11-A722-9158-B8508EFBDBCA}"/>
                </a:ext>
              </a:extLst>
            </p:cNvPr>
            <p:cNvSpPr/>
            <p:nvPr/>
          </p:nvSpPr>
          <p:spPr>
            <a:xfrm>
              <a:off x="10610624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A9FDBD5B-614C-5D83-4653-4A6143E11C18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B25796DD-9D45-C3BD-FFBD-107343827410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11814817-816A-A032-6496-42BF953975C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76E40CE0-EAD2-7FF7-05FF-4AF72F3C6E1F}"/>
                </a:ext>
              </a:extLst>
            </p:cNvPr>
            <p:cNvSpPr/>
            <p:nvPr/>
          </p:nvSpPr>
          <p:spPr>
            <a:xfrm>
              <a:off x="6206701" y="244564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Wave 40">
              <a:extLst>
                <a:ext uri="{FF2B5EF4-FFF2-40B4-BE49-F238E27FC236}">
                  <a16:creationId xmlns:a16="http://schemas.microsoft.com/office/drawing/2014/main" id="{FCEEAE22-7199-132E-8D79-672313A0CCB8}"/>
                </a:ext>
              </a:extLst>
            </p:cNvPr>
            <p:cNvSpPr/>
            <p:nvPr/>
          </p:nvSpPr>
          <p:spPr>
            <a:xfrm>
              <a:off x="8412635" y="245084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29C0F5-DFA9-0C15-76EA-8C6AE7A7D6AE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2F125A-599F-74AC-B8B8-6439EFE1F42C}"/>
              </a:ext>
            </a:extLst>
          </p:cNvPr>
          <p:cNvSpPr/>
          <p:nvPr/>
        </p:nvSpPr>
        <p:spPr>
          <a:xfrm>
            <a:off x="3288095" y="163849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BCB81C-386B-625C-DDE0-409BE09CBEC6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9B36BB-3D3F-3648-5E19-AC3183ED2B6A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84414-B639-288B-46EE-4B57AECEFEF6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FF8049-361A-C975-AF03-D72A93C8B244}"/>
              </a:ext>
            </a:extLst>
          </p:cNvPr>
          <p:cNvSpPr/>
          <p:nvPr/>
        </p:nvSpPr>
        <p:spPr>
          <a:xfrm>
            <a:off x="1422400" y="2537312"/>
            <a:ext cx="1894528" cy="162783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944D3C-BE1F-116F-6102-DD7CB5912475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8D8CF-0206-3F68-52DA-F035DFCA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2706-DFC3-AA23-EAC1-5EB201BAD27D}"/>
              </a:ext>
            </a:extLst>
          </p:cNvPr>
          <p:cNvSpPr txBox="1"/>
          <p:nvPr/>
        </p:nvSpPr>
        <p:spPr>
          <a:xfrm>
            <a:off x="6096000" y="739302"/>
            <a:ext cx="4059677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Laboratory Diagnosis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B6254-B0C2-5C37-68CC-7E5C9E915FF7}"/>
              </a:ext>
            </a:extLst>
          </p:cNvPr>
          <p:cNvSpPr txBox="1"/>
          <p:nvPr/>
        </p:nvSpPr>
        <p:spPr>
          <a:xfrm>
            <a:off x="5223753" y="1638489"/>
            <a:ext cx="6060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Afibrinogenemia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PT, </a:t>
            </a:r>
            <a:r>
              <a:rPr lang="en-US" b="1" dirty="0" err="1"/>
              <a:t>aPTT</a:t>
            </a:r>
            <a:r>
              <a:rPr lang="en-US" b="1" dirty="0"/>
              <a:t>, TT:</a:t>
            </a:r>
            <a:r>
              <a:rPr lang="en-US" dirty="0"/>
              <a:t> Markedly </a:t>
            </a:r>
            <a:r>
              <a:rPr lang="en-US" b="1" dirty="0"/>
              <a:t>prolonged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Functional fibrinogen (</a:t>
            </a:r>
            <a:r>
              <a:rPr lang="en-US" b="1" dirty="0" err="1"/>
              <a:t>Clauss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en-US" b="1" dirty="0"/>
              <a:t>Very low or undetectable (~0)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Antigenic fibrinogen:</a:t>
            </a:r>
            <a:r>
              <a:rPr lang="en-US" dirty="0"/>
              <a:t> Very low/absent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endParaRPr lang="fa-IR" dirty="0"/>
          </a:p>
          <a:p>
            <a:r>
              <a:rPr lang="en-US" b="1" dirty="0"/>
              <a:t>Hypofibrinogenemia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PT, </a:t>
            </a:r>
            <a:r>
              <a:rPr lang="en-US" b="1" dirty="0" err="1"/>
              <a:t>aPTT</a:t>
            </a:r>
            <a:r>
              <a:rPr lang="en-US" b="1" dirty="0"/>
              <a:t>, TT:</a:t>
            </a:r>
            <a:r>
              <a:rPr lang="en-US" dirty="0"/>
              <a:t> </a:t>
            </a:r>
            <a:r>
              <a:rPr lang="en-US" b="1" dirty="0"/>
              <a:t>Prolonged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Fibrinogen level:</a:t>
            </a:r>
            <a:r>
              <a:rPr lang="en-US" dirty="0"/>
              <a:t> </a:t>
            </a:r>
            <a:r>
              <a:rPr lang="en-US" b="1" dirty="0"/>
              <a:t>Low</a:t>
            </a:r>
            <a:r>
              <a:rPr lang="en-US" dirty="0"/>
              <a:t> (both functional and antigenic)</a:t>
            </a:r>
          </a:p>
          <a:p>
            <a:endParaRPr lang="fa-IR" dirty="0"/>
          </a:p>
          <a:p>
            <a:r>
              <a:rPr lang="en-US" b="1" dirty="0"/>
              <a:t>Dysfibrinogenemia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Functional fibrinogen (</a:t>
            </a:r>
            <a:r>
              <a:rPr lang="en-US" b="1" dirty="0" err="1"/>
              <a:t>Clauss</a:t>
            </a:r>
            <a:r>
              <a:rPr lang="en-US" b="1" dirty="0"/>
              <a:t>):</a:t>
            </a:r>
            <a:r>
              <a:rPr lang="en-US" dirty="0"/>
              <a:t> </a:t>
            </a:r>
            <a:r>
              <a:rPr lang="en-US" b="1" dirty="0"/>
              <a:t>Low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Antigenic fibrinogen:</a:t>
            </a:r>
            <a:r>
              <a:rPr lang="en-US" dirty="0"/>
              <a:t> </a:t>
            </a:r>
            <a:r>
              <a:rPr lang="en-US" b="1" dirty="0"/>
              <a:t>Normal or near-normal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Functional/Antigenic ratio &lt; 0.7</a:t>
            </a:r>
            <a:r>
              <a:rPr lang="en-US" dirty="0"/>
              <a:t> (key diagnostic marker)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2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E7BB097-FCA8-FF0A-55C7-F0DE0EEC9FFC}"/>
              </a:ext>
            </a:extLst>
          </p:cNvPr>
          <p:cNvGrpSpPr/>
          <p:nvPr/>
        </p:nvGrpSpPr>
        <p:grpSpPr>
          <a:xfrm rot="16200000">
            <a:off x="-13619553" y="-14328640"/>
            <a:ext cx="44716934" cy="10843973"/>
            <a:chOff x="-415066" y="2430779"/>
            <a:chExt cx="15448329" cy="1656239"/>
          </a:xfrm>
          <a:gradFill>
            <a:gsLst>
              <a:gs pos="90000">
                <a:srgbClr val="4C8022"/>
              </a:gs>
              <a:gs pos="100000">
                <a:schemeClr val="accent3">
                  <a:lumMod val="89000"/>
                </a:schemeClr>
              </a:gs>
              <a:gs pos="94000">
                <a:schemeClr val="accent3">
                  <a:lumMod val="75000"/>
                </a:schemeClr>
              </a:gs>
              <a:gs pos="97000">
                <a:srgbClr val="7BCB38"/>
              </a:gs>
            </a:gsLst>
            <a:path path="circle">
              <a:fillToRect l="50000" t="50000" r="50000" b="50000"/>
            </a:path>
          </a:gradFill>
          <a:effectLst>
            <a:outerShdw blurRad="533400" dist="114300" dir="10320000" sx="102000" sy="102000" algn="tr" rotWithShape="0">
              <a:prstClr val="black">
                <a:alpha val="73000"/>
              </a:prstClr>
            </a:outerShdw>
          </a:effectLst>
        </p:grpSpPr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48756EC8-A814-F7C3-8A57-017E42CB5EC4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1DDEB46A-4F11-A722-9158-B8508EFBDBCA}"/>
                </a:ext>
              </a:extLst>
            </p:cNvPr>
            <p:cNvSpPr/>
            <p:nvPr/>
          </p:nvSpPr>
          <p:spPr>
            <a:xfrm>
              <a:off x="10610624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A9FDBD5B-614C-5D83-4653-4A6143E11C18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B25796DD-9D45-C3BD-FFBD-107343827410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11814817-816A-A032-6496-42BF953975C3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76E40CE0-EAD2-7FF7-05FF-4AF72F3C6E1F}"/>
                </a:ext>
              </a:extLst>
            </p:cNvPr>
            <p:cNvSpPr/>
            <p:nvPr/>
          </p:nvSpPr>
          <p:spPr>
            <a:xfrm>
              <a:off x="6206701" y="244564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Wave 40">
              <a:extLst>
                <a:ext uri="{FF2B5EF4-FFF2-40B4-BE49-F238E27FC236}">
                  <a16:creationId xmlns:a16="http://schemas.microsoft.com/office/drawing/2014/main" id="{FCEEAE22-7199-132E-8D79-672313A0CCB8}"/>
                </a:ext>
              </a:extLst>
            </p:cNvPr>
            <p:cNvSpPr/>
            <p:nvPr/>
          </p:nvSpPr>
          <p:spPr>
            <a:xfrm>
              <a:off x="8412635" y="245084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29C0F5-DFA9-0C15-76EA-8C6AE7A7D6AE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2F125A-599F-74AC-B8B8-6439EFE1F42C}"/>
              </a:ext>
            </a:extLst>
          </p:cNvPr>
          <p:cNvSpPr/>
          <p:nvPr/>
        </p:nvSpPr>
        <p:spPr>
          <a:xfrm>
            <a:off x="3288095" y="163849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METHODS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BCB81C-386B-625C-DDE0-409BE09CBEC6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9B36BB-3D3F-3648-5E19-AC3183ED2B6A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784414-B639-288B-46EE-4B57AECEFEF6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FF8049-361A-C975-AF03-D72A93C8B244}"/>
              </a:ext>
            </a:extLst>
          </p:cNvPr>
          <p:cNvSpPr/>
          <p:nvPr/>
        </p:nvSpPr>
        <p:spPr>
          <a:xfrm>
            <a:off x="1422400" y="2537312"/>
            <a:ext cx="1894528" cy="162783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944D3C-BE1F-116F-6102-DD7CB5912475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8D8CF-0206-3F68-52DA-F035DFCA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2706-DFC3-AA23-EAC1-5EB201BAD27D}"/>
              </a:ext>
            </a:extLst>
          </p:cNvPr>
          <p:cNvSpPr txBox="1"/>
          <p:nvPr/>
        </p:nvSpPr>
        <p:spPr>
          <a:xfrm>
            <a:off x="6096000" y="739302"/>
            <a:ext cx="4059677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Fibrinogen Replacement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B6254-B0C2-5C37-68CC-7E5C9E915FF7}"/>
              </a:ext>
            </a:extLst>
          </p:cNvPr>
          <p:cNvSpPr txBox="1"/>
          <p:nvPr/>
        </p:nvSpPr>
        <p:spPr>
          <a:xfrm>
            <a:off x="5182623" y="1307748"/>
            <a:ext cx="60603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Fibrinogen Concentrate (First-line)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Preferred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Virus-inactivated, highly purified, fixed dosing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Lower risk of infectious disease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Cryoprecipitate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Used </a:t>
            </a:r>
            <a:r>
              <a:rPr lang="en-US" sz="1600" b="1" dirty="0"/>
              <a:t>when concentrate is unavailable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Contains high levels of </a:t>
            </a:r>
            <a:r>
              <a:rPr lang="en-US" sz="1600" b="1" dirty="0"/>
              <a:t>fibrinogen, Factor VIII, </a:t>
            </a:r>
            <a:r>
              <a:rPr lang="en-US" sz="1600" b="1" dirty="0" err="1"/>
              <a:t>vWF</a:t>
            </a:r>
            <a:r>
              <a:rPr lang="en-US" sz="1600" b="1" dirty="0"/>
              <a:t>, and Factor XIII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Higher pathogen-transmission risk</a:t>
            </a:r>
            <a:r>
              <a:rPr lang="en-US" sz="1600" dirty="0"/>
              <a:t> than concentrate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Fresh Frozen Plasma (FFP)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Emergency use only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neither concentrate nor cryoprecipitate is available</a:t>
            </a:r>
            <a:endParaRPr lang="fa-IR" sz="1600"/>
          </a:p>
          <a:p>
            <a:pPr lvl="1"/>
            <a:endParaRPr lang="en-US" sz="1600" dirty="0"/>
          </a:p>
          <a:p>
            <a:r>
              <a:rPr lang="en-US" sz="1600" b="1" dirty="0"/>
              <a:t>Thrombosis Management (in Dysfibrinogenemia)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Patients with a </a:t>
            </a:r>
            <a:r>
              <a:rPr lang="en-US" sz="1600" b="1" dirty="0"/>
              <a:t>history of thrombosis</a:t>
            </a:r>
            <a:r>
              <a:rPr lang="en-US" sz="1600" dirty="0"/>
              <a:t> may require </a:t>
            </a:r>
            <a:r>
              <a:rPr lang="en-US" sz="1600" b="1" dirty="0"/>
              <a:t>prophylactic anticoagulation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b="1" dirty="0"/>
              <a:t>LMWH (Low-Molecular-Weight Heparin)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may be needed </a:t>
            </a:r>
            <a:r>
              <a:rPr lang="en-US" sz="1600" b="1" dirty="0"/>
              <a:t>even during fibrinogen replacement therapy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 prevent thrombotic events in bleeding-risk situations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561780" y="8017296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566D83A-68EC-1FC5-F891-7A7BDF6E1C9E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6D022B-A854-940B-99C4-F77798F2C32B}"/>
              </a:ext>
            </a:extLst>
          </p:cNvPr>
          <p:cNvSpPr/>
          <p:nvPr/>
        </p:nvSpPr>
        <p:spPr>
          <a:xfrm>
            <a:off x="1579874" y="2600911"/>
            <a:ext cx="1698059" cy="1549594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6480E9-A5A0-FE5F-691A-1D95803EB1D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F9C1DC3-9159-9E4B-E5F9-1E5DD1C16FA0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0DCAB20-1731-4901-4A86-71E799E81F66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DB47A6-8FB1-6B69-5A3B-9A5A5B7A2954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02A351-7A29-9446-24F2-E35B5E7F89D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2CB82-AD98-844A-518A-96B335300FD8}"/>
              </a:ext>
            </a:extLst>
          </p:cNvPr>
          <p:cNvSpPr txBox="1"/>
          <p:nvPr/>
        </p:nvSpPr>
        <p:spPr>
          <a:xfrm>
            <a:off x="6318887" y="731520"/>
            <a:ext cx="4806313" cy="78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8DAAB-0944-C30A-A33E-C18EB88866C8}"/>
              </a:ext>
            </a:extLst>
          </p:cNvPr>
          <p:cNvSpPr txBox="1"/>
          <p:nvPr/>
        </p:nvSpPr>
        <p:spPr>
          <a:xfrm>
            <a:off x="6096000" y="2399126"/>
            <a:ext cx="5883979" cy="195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 Type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Double-blind, placebo-controlled, randomized trial (DBPCT)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4 months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 2022 to March 2023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20B8B-5F89-F9CF-92DA-3DC6C1F2109A}"/>
              </a:ext>
            </a:extLst>
          </p:cNvPr>
          <p:cNvSpPr txBox="1"/>
          <p:nvPr/>
        </p:nvSpPr>
        <p:spPr>
          <a:xfrm>
            <a:off x="6402033" y="1282986"/>
            <a:ext cx="344598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Design</a:t>
            </a: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72ABC1-B012-A450-18F0-39BA2493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9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CDABEE-98B3-CDDC-4EE7-C6303171A8FE}"/>
              </a:ext>
            </a:extLst>
          </p:cNvPr>
          <p:cNvGrpSpPr/>
          <p:nvPr/>
        </p:nvGrpSpPr>
        <p:grpSpPr>
          <a:xfrm rot="16200000">
            <a:off x="-13331417" y="6352494"/>
            <a:ext cx="44716934" cy="10091746"/>
            <a:chOff x="-415066" y="2430779"/>
            <a:chExt cx="15448329" cy="1656240"/>
          </a:xfrm>
          <a:solidFill>
            <a:srgbClr val="FFC621"/>
          </a:solidFill>
          <a:effectLst>
            <a:outerShdw blurRad="533400" dist="114300" dir="10320000" sx="102000" sy="102000" algn="r" rotWithShape="0">
              <a:prstClr val="black">
                <a:alpha val="73000"/>
              </a:prstClr>
            </a:outerShdw>
          </a:effectLst>
        </p:grpSpPr>
        <p:sp>
          <p:nvSpPr>
            <p:cNvPr id="34" name="Wave 33">
              <a:extLst>
                <a:ext uri="{FF2B5EF4-FFF2-40B4-BE49-F238E27FC236}">
                  <a16:creationId xmlns:a16="http://schemas.microsoft.com/office/drawing/2014/main" id="{18D71199-0FFF-A934-DD9F-690941D8E8A6}"/>
                </a:ext>
              </a:extLst>
            </p:cNvPr>
            <p:cNvSpPr/>
            <p:nvPr/>
          </p:nvSpPr>
          <p:spPr>
            <a:xfrm>
              <a:off x="12815843" y="2461231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Wave 34">
              <a:extLst>
                <a:ext uri="{FF2B5EF4-FFF2-40B4-BE49-F238E27FC236}">
                  <a16:creationId xmlns:a16="http://schemas.microsoft.com/office/drawing/2014/main" id="{E09A2CA4-6B46-CDF7-9B7A-28FB6464BA3B}"/>
                </a:ext>
              </a:extLst>
            </p:cNvPr>
            <p:cNvSpPr/>
            <p:nvPr/>
          </p:nvSpPr>
          <p:spPr>
            <a:xfrm>
              <a:off x="10598423" y="2461232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E199F6D8-969D-ADAE-C6EA-F4372C13E93D}"/>
                </a:ext>
              </a:extLst>
            </p:cNvPr>
            <p:cNvSpPr/>
            <p:nvPr/>
          </p:nvSpPr>
          <p:spPr>
            <a:xfrm>
              <a:off x="-415066" y="2430779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Wave 36">
              <a:extLst>
                <a:ext uri="{FF2B5EF4-FFF2-40B4-BE49-F238E27FC236}">
                  <a16:creationId xmlns:a16="http://schemas.microsoft.com/office/drawing/2014/main" id="{EDE767C0-7875-D27D-99EF-611C6D95B2DA}"/>
                </a:ext>
              </a:extLst>
            </p:cNvPr>
            <p:cNvSpPr/>
            <p:nvPr/>
          </p:nvSpPr>
          <p:spPr>
            <a:xfrm>
              <a:off x="1802354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Wave 37">
              <a:extLst>
                <a:ext uri="{FF2B5EF4-FFF2-40B4-BE49-F238E27FC236}">
                  <a16:creationId xmlns:a16="http://schemas.microsoft.com/office/drawing/2014/main" id="{171B8D29-4405-43DB-A7A7-748573801EB2}"/>
                </a:ext>
              </a:extLst>
            </p:cNvPr>
            <p:cNvSpPr/>
            <p:nvPr/>
          </p:nvSpPr>
          <p:spPr>
            <a:xfrm>
              <a:off x="4011930" y="2430780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ave 38">
              <a:extLst>
                <a:ext uri="{FF2B5EF4-FFF2-40B4-BE49-F238E27FC236}">
                  <a16:creationId xmlns:a16="http://schemas.microsoft.com/office/drawing/2014/main" id="{9D90A78E-5EA2-6B8F-7D02-D3438FB5BF6A}"/>
                </a:ext>
              </a:extLst>
            </p:cNvPr>
            <p:cNvSpPr/>
            <p:nvPr/>
          </p:nvSpPr>
          <p:spPr>
            <a:xfrm>
              <a:off x="6179270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ave 39">
              <a:extLst>
                <a:ext uri="{FF2B5EF4-FFF2-40B4-BE49-F238E27FC236}">
                  <a16:creationId xmlns:a16="http://schemas.microsoft.com/office/drawing/2014/main" id="{951E0483-1735-2CB4-DFFA-8AED4AF52551}"/>
                </a:ext>
              </a:extLst>
            </p:cNvPr>
            <p:cNvSpPr/>
            <p:nvPr/>
          </p:nvSpPr>
          <p:spPr>
            <a:xfrm>
              <a:off x="8388846" y="2456036"/>
              <a:ext cx="2217420" cy="1625787"/>
            </a:xfrm>
            <a:prstGeom prst="wave">
              <a:avLst>
                <a:gd name="adj1" fmla="val 68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E58EFF-6059-79AB-3512-BF3A844E3D75}"/>
              </a:ext>
            </a:extLst>
          </p:cNvPr>
          <p:cNvSpPr/>
          <p:nvPr/>
        </p:nvSpPr>
        <p:spPr>
          <a:xfrm>
            <a:off x="66879" y="1638489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F6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 indent="0" algn="ctr">
              <a:buNone/>
            </a:pPr>
            <a:r>
              <a:rPr lang="en-US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94F758-8F43-9999-EB92-E649B3A931D6}"/>
              </a:ext>
            </a:extLst>
          </p:cNvPr>
          <p:cNvSpPr/>
          <p:nvPr/>
        </p:nvSpPr>
        <p:spPr>
          <a:xfrm>
            <a:off x="1628487" y="2630864"/>
            <a:ext cx="1536465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6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E90508-3C4F-4E48-7D74-43B8DDF0842A}"/>
              </a:ext>
            </a:extLst>
          </p:cNvPr>
          <p:cNvSpPr/>
          <p:nvPr/>
        </p:nvSpPr>
        <p:spPr>
          <a:xfrm>
            <a:off x="3288095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7B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rtl="1"/>
            <a:r>
              <a:rPr lang="en-US" sz="1200" b="1" dirty="0">
                <a:solidFill>
                  <a:schemeClr val="tx1"/>
                </a:solidFill>
              </a:rPr>
              <a:t>CONCLUSIONS</a:t>
            </a:r>
            <a:endParaRPr lang="fa-IR" sz="1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A5304A-5F4B-E918-CD0C-DE52B6F76361}"/>
              </a:ext>
            </a:extLst>
          </p:cNvPr>
          <p:cNvSpPr/>
          <p:nvPr/>
        </p:nvSpPr>
        <p:spPr>
          <a:xfrm>
            <a:off x="1691903" y="4320688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B6AF7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algn="ctr" rtl="1"/>
            <a:r>
              <a:rPr lang="en-US" sz="1400" b="1" dirty="0">
                <a:solidFill>
                  <a:schemeClr val="tx1"/>
                </a:solidFill>
              </a:rPr>
              <a:t>Limitations</a:t>
            </a:r>
            <a:endParaRPr lang="fa-IR" sz="16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3FE203-745C-04F8-86E3-5F007EB4DE8E}"/>
              </a:ext>
            </a:extLst>
          </p:cNvPr>
          <p:cNvSpPr/>
          <p:nvPr/>
        </p:nvSpPr>
        <p:spPr>
          <a:xfrm>
            <a:off x="66879" y="3382280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689D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01365" tIns="301365" rIns="301365" bIns="301365" numCol="1" spcCol="1270" anchor="ctr" anchorCtr="0">
            <a:noAutofit/>
          </a:bodyPr>
          <a:lstStyle/>
          <a:p>
            <a:pPr marL="0" lvl="0" indent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Points of strength</a:t>
            </a:r>
            <a:endParaRPr lang="en-US" sz="14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A9D3C2-07C6-17DA-481C-A82A3DE3CC62}"/>
              </a:ext>
            </a:extLst>
          </p:cNvPr>
          <p:cNvSpPr/>
          <p:nvPr/>
        </p:nvSpPr>
        <p:spPr>
          <a:xfrm>
            <a:off x="3153385" y="1698094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21000">
                <a:srgbClr val="518824"/>
              </a:gs>
              <a:gs pos="0">
                <a:srgbClr val="416D1D"/>
              </a:gs>
              <a:gs pos="50000">
                <a:srgbClr val="79CA36"/>
              </a:gs>
              <a:gs pos="100000">
                <a:srgbClr val="7BCB39"/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INTRODUCTION</a:t>
            </a:r>
            <a:endParaRPr lang="en-US" sz="1100" b="1" kern="1200" dirty="0">
              <a:solidFill>
                <a:schemeClr val="tx1"/>
              </a:solidFill>
              <a:latin typeface="Morabba" pitchFamily="2" charset="-78"/>
              <a:cs typeface="2  Titr" panose="000007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81788-A9D5-CB50-F5E0-3392A6426D06}"/>
              </a:ext>
            </a:extLst>
          </p:cNvPr>
          <p:cNvSpPr/>
          <p:nvPr/>
        </p:nvSpPr>
        <p:spPr>
          <a:xfrm>
            <a:off x="1691903" y="887073"/>
            <a:ext cx="1502833" cy="1502833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gradFill>
            <a:gsLst>
              <a:gs pos="0">
                <a:srgbClr val="38C8BE"/>
              </a:gs>
              <a:gs pos="50000">
                <a:srgbClr val="31B1A8"/>
              </a:gs>
              <a:gs pos="100000">
                <a:srgbClr val="2EA49C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marL="0" marR="0"/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37BC6D5-A35A-EC38-0B96-B281AD5DFCAB}"/>
              </a:ext>
            </a:extLst>
          </p:cNvPr>
          <p:cNvCxnSpPr>
            <a:cxnSpLocks/>
          </p:cNvCxnSpPr>
          <p:nvPr/>
        </p:nvCxnSpPr>
        <p:spPr>
          <a:xfrm>
            <a:off x="8722353" y="513019"/>
            <a:ext cx="0" cy="22509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9CF3B9-B177-4814-7181-63691FFCFD0E}"/>
              </a:ext>
            </a:extLst>
          </p:cNvPr>
          <p:cNvCxnSpPr>
            <a:cxnSpLocks/>
          </p:cNvCxnSpPr>
          <p:nvPr/>
        </p:nvCxnSpPr>
        <p:spPr>
          <a:xfrm flipV="1">
            <a:off x="4889410" y="481635"/>
            <a:ext cx="7101840" cy="181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DADE1C-ED70-6B5A-379A-999860070415}"/>
              </a:ext>
            </a:extLst>
          </p:cNvPr>
          <p:cNvCxnSpPr>
            <a:cxnSpLocks/>
          </p:cNvCxnSpPr>
          <p:nvPr/>
        </p:nvCxnSpPr>
        <p:spPr>
          <a:xfrm>
            <a:off x="8711067" y="3783629"/>
            <a:ext cx="0" cy="19213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3CE52B-8F17-564A-630C-3430764CCBFD}"/>
              </a:ext>
            </a:extLst>
          </p:cNvPr>
          <p:cNvCxnSpPr>
            <a:cxnSpLocks/>
          </p:cNvCxnSpPr>
          <p:nvPr/>
        </p:nvCxnSpPr>
        <p:spPr>
          <a:xfrm flipV="1">
            <a:off x="5487783" y="3757904"/>
            <a:ext cx="6583666" cy="257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AE3E9DD-CEC8-E0A2-8C60-556206122B7C}"/>
              </a:ext>
            </a:extLst>
          </p:cNvPr>
          <p:cNvSpPr txBox="1"/>
          <p:nvPr/>
        </p:nvSpPr>
        <p:spPr>
          <a:xfrm>
            <a:off x="5080528" y="870270"/>
            <a:ext cx="363053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Sampling Technique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Multistage random sampling to select 10 nurseries from a stratified list of available nurseries at study design time </a:t>
            </a:r>
          </a:p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Initial Screening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674 apparently healthy children screened for eligibility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8B094B-5FCB-C601-38F7-8C361BCDCE3D}"/>
              </a:ext>
            </a:extLst>
          </p:cNvPr>
          <p:cNvSpPr txBox="1">
            <a:spLocks/>
          </p:cNvSpPr>
          <p:nvPr/>
        </p:nvSpPr>
        <p:spPr>
          <a:xfrm>
            <a:off x="5051541" y="313335"/>
            <a:ext cx="19372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000" b="1" dirty="0">
                <a:latin typeface="Shabnam" panose="020B0603030804020204" pitchFamily="34" charset="-78"/>
                <a:cs typeface="2  Titr" panose="00000700000000000000" pitchFamily="2" charset="-78"/>
              </a:rPr>
              <a:t> </a:t>
            </a:r>
            <a:endParaRPr lang="en-US" sz="2000" b="1" dirty="0">
              <a:latin typeface="Shabnam" panose="020B0603030804020204" pitchFamily="34" charset="-78"/>
              <a:cs typeface="2  Titr" panose="00000700000000000000" pitchFamily="2" charset="-78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62FF24D-D2E1-62C6-E6E8-96C283F88F1E}"/>
              </a:ext>
            </a:extLst>
          </p:cNvPr>
          <p:cNvSpPr/>
          <p:nvPr/>
        </p:nvSpPr>
        <p:spPr>
          <a:xfrm>
            <a:off x="-2571750" y="-891784"/>
            <a:ext cx="17497425" cy="8596782"/>
          </a:xfrm>
          <a:prstGeom prst="roundRect">
            <a:avLst>
              <a:gd name="adj" fmla="val 50000"/>
            </a:avLst>
          </a:prstGeom>
          <a:noFill/>
          <a:ln w="444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15C0C-FB3B-AD09-5502-C750369FCAE3}"/>
              </a:ext>
            </a:extLst>
          </p:cNvPr>
          <p:cNvSpPr txBox="1"/>
          <p:nvPr/>
        </p:nvSpPr>
        <p:spPr>
          <a:xfrm>
            <a:off x="7162802" y="2985183"/>
            <a:ext cx="31012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Population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D8409-729D-86D6-68A8-5551C024BDB0}"/>
              </a:ext>
            </a:extLst>
          </p:cNvPr>
          <p:cNvSpPr txBox="1"/>
          <p:nvPr/>
        </p:nvSpPr>
        <p:spPr>
          <a:xfrm>
            <a:off x="9225579" y="179052"/>
            <a:ext cx="318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757C4-2CA7-66F0-86FE-A2FCC9B5CEF8}"/>
              </a:ext>
            </a:extLst>
          </p:cNvPr>
          <p:cNvSpPr txBox="1"/>
          <p:nvPr/>
        </p:nvSpPr>
        <p:spPr>
          <a:xfrm>
            <a:off x="5420099" y="3943852"/>
            <a:ext cx="3290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Inclusion Criteria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Age: 6 to 59 months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iron supplements in past 4 months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history of blood transfusion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apparent signs of acute infections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7A31A6-D7F7-09FB-9E0F-DDF6AE2A80F3}"/>
              </a:ext>
            </a:extLst>
          </p:cNvPr>
          <p:cNvSpPr txBox="1"/>
          <p:nvPr/>
        </p:nvSpPr>
        <p:spPr>
          <a:xfrm>
            <a:off x="8722353" y="3922491"/>
            <a:ext cx="31183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Exclusion Criteria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 chronic disease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Family history of hematological diseases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Premature birth or low birth weight (&lt;2500 grams)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Evident neurological disabilities (e.g., cerebral palsy, developmental delay, fits)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 Recruitment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433 children met all criteria and were enrolled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DA37B-5FF9-2525-B548-513C3440523D}"/>
              </a:ext>
            </a:extLst>
          </p:cNvPr>
          <p:cNvSpPr txBox="1"/>
          <p:nvPr/>
        </p:nvSpPr>
        <p:spPr>
          <a:xfrm>
            <a:off x="8097520" y="5753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1E64C-ED4B-1F04-09DC-7FDA8D592138}"/>
              </a:ext>
            </a:extLst>
          </p:cNvPr>
          <p:cNvSpPr txBox="1"/>
          <p:nvPr/>
        </p:nvSpPr>
        <p:spPr>
          <a:xfrm>
            <a:off x="8816066" y="750913"/>
            <a:ext cx="310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Consent Process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All parents/guardians attended a meeting; study procedures/purposes explained; written consent obtained </a:t>
            </a:r>
          </a:p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Dietary Guidance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Provided by specialized dietitian on high-iron foods and those reducing iron absorption </a:t>
            </a:r>
          </a:p>
          <a:p>
            <a:pPr marL="0" marR="0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Baseline Assessments: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buFont typeface="+mj-lt"/>
              <a:buAutoNum type="alphaLcParenR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Detailed history </a:t>
            </a:r>
          </a:p>
          <a:p>
            <a:pPr marL="228600" marR="0" indent="-228600">
              <a:buFont typeface="+mj-lt"/>
              <a:buAutoNum type="alphaLcParenR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Thorough physical examination</a:t>
            </a:r>
          </a:p>
          <a:p>
            <a:pPr marL="228600" marR="0" indent="-228600">
              <a:buFont typeface="+mj-lt"/>
              <a:buAutoNum type="alphaLcParenR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Socioeconomic status (SES) evaluated using Fahmy et al. 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EAE75-54B0-21CD-D4C1-47E3AEF4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148A-F89F-4E39-BF7E-E3494215C4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1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11334</TotalTime>
  <Words>3296</Words>
  <Application>Microsoft Office PowerPoint</Application>
  <PresentationFormat>Widescreen</PresentationFormat>
  <Paragraphs>557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Pristina</vt:lpstr>
      <vt:lpstr>Calibri Light</vt:lpstr>
      <vt:lpstr>Arial</vt:lpstr>
      <vt:lpstr>Calibri</vt:lpstr>
      <vt:lpstr>Shabnam</vt:lpstr>
      <vt:lpstr>Poppins</vt:lpstr>
      <vt:lpstr>Wingdings</vt:lpstr>
      <vt:lpstr>Morabba</vt:lpstr>
      <vt:lpstr>Symbol</vt:lpstr>
      <vt:lpstr>Times New Roman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SoheilSysytem</dc:creator>
  <cp:lastModifiedBy>melina</cp:lastModifiedBy>
  <cp:revision>192</cp:revision>
  <dcterms:created xsi:type="dcterms:W3CDTF">2023-11-22T00:31:19Z</dcterms:created>
  <dcterms:modified xsi:type="dcterms:W3CDTF">2025-12-25T05:18:00Z</dcterms:modified>
</cp:coreProperties>
</file>