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8" r:id="rId3"/>
    <p:sldId id="276" r:id="rId4"/>
    <p:sldId id="271" r:id="rId5"/>
    <p:sldId id="277" r:id="rId6"/>
    <p:sldId id="278" r:id="rId7"/>
    <p:sldId id="280" r:id="rId8"/>
    <p:sldId id="281" r:id="rId9"/>
    <p:sldId id="283" r:id="rId10"/>
    <p:sldId id="284" r:id="rId11"/>
    <p:sldId id="285" r:id="rId12"/>
    <p:sldId id="286" r:id="rId13"/>
    <p:sldId id="287" r:id="rId14"/>
    <p:sldId id="290" r:id="rId15"/>
    <p:sldId id="291" r:id="rId16"/>
    <p:sldId id="288" r:id="rId17"/>
    <p:sldId id="289" r:id="rId18"/>
    <p:sldId id="297" r:id="rId19"/>
    <p:sldId id="299" r:id="rId20"/>
    <p:sldId id="300" r:id="rId21"/>
    <p:sldId id="301" r:id="rId22"/>
    <p:sldId id="302" r:id="rId23"/>
    <p:sldId id="274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me" id="{0EA03A1D-11DF-408C-8934-1865A760BAB7}">
          <p14:sldIdLst>
            <p14:sldId id="258"/>
            <p14:sldId id="276"/>
          </p14:sldIdLst>
        </p14:section>
        <p14:section name="introduction" id="{58387881-E2A3-4D0B-AA94-0D7645D79BF0}">
          <p14:sldIdLst>
            <p14:sldId id="271"/>
            <p14:sldId id="277"/>
            <p14:sldId id="278"/>
            <p14:sldId id="280"/>
          </p14:sldIdLst>
        </p14:section>
        <p14:section name="methods" id="{58E17EC1-4C30-4724-AE06-0C32450DFF35}">
          <p14:sldIdLst>
            <p14:sldId id="281"/>
            <p14:sldId id="283"/>
            <p14:sldId id="284"/>
            <p14:sldId id="285"/>
            <p14:sldId id="286"/>
            <p14:sldId id="287"/>
            <p14:sldId id="290"/>
            <p14:sldId id="291"/>
            <p14:sldId id="288"/>
            <p14:sldId id="289"/>
          </p14:sldIdLst>
        </p14:section>
        <p14:section name="results" id="{42587E21-D804-4BAF-BDA8-8E6EF0626161}">
          <p14:sldIdLst>
            <p14:sldId id="297"/>
            <p14:sldId id="299"/>
            <p14:sldId id="300"/>
            <p14:sldId id="301"/>
            <p14:sldId id="302"/>
          </p14:sldIdLst>
        </p14:section>
        <p14:section name="discussion" id="{18B6249F-4020-436C-A129-D9E4D3EA2EA9}">
          <p14:sldIdLst>
            <p14:sldId id="274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2" pos="7056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4A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pos="7056"/>
        <p:guide orient="horz" pos="4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70FAC-8A35-4339-9E1F-F088E1400759}" type="datetimeFigureOut">
              <a:rPr lang="en-US" smtClean="0"/>
              <a:t>2025-11-05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27B5F-D955-4CFB-AFC9-20430F0B9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7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45980-6334-E7D7-0039-C504141E2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D9769-2D99-C3A4-997D-1777185F1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BB8E0-187B-9A20-2DB7-A8C68844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9DD5-ECCB-4B77-BE27-75FFFEB4BA1B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CD905-6471-ED0F-1E34-4DD60D21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48CE3-CD6D-A739-38BE-EEC571F2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0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F529-4B95-F7AC-3A21-99461BE0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91A58-205F-B48B-222A-5B668DFA7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25B6-DF35-92C6-F0E0-E80379802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1443-A032-46F3-90D6-C674061A3F2D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A0729-EC58-B292-E824-988221612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4460F-7498-AE2A-A761-8F5E1D20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0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D7C72F-5DC8-6D67-8207-D317B8DF4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FF0E4-B7C3-6357-7434-A49B4CBD2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82514-16E0-9768-6C68-8750C783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C9F1-DAF2-47F4-BFEA-FD24122BF013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63DBD-947F-2BF6-574D-F9371375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02682-715C-2B6A-4F6C-39F516AF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7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E7B9-3880-459A-B3CD-B39511C21029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3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581C-A4EB-43FA-AC7E-65732ED51D0C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57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40F4-2261-447E-B66C-F752D4012EFA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6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3E78-3FF8-4AA5-91AD-9D2F0D6BDA63}" type="datetime1">
              <a:rPr lang="en-US" smtClean="0"/>
              <a:t>2025-11-05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1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5AF7-2FF4-4A58-AB02-01F36E89029F}" type="datetime1">
              <a:rPr lang="en-US" smtClean="0"/>
              <a:t>2025-11-05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9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3C8E-8F46-4AC0-96E0-0635B4F3E7BF}" type="datetime1">
              <a:rPr lang="en-US" smtClean="0"/>
              <a:t>2025-11-05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0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D050-94AD-4582-97C1-1734C64926DD}" type="datetime1">
              <a:rPr lang="en-US" smtClean="0"/>
              <a:t>2025-11-05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68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804A-9569-4941-8BA5-641B6497EF6B}" type="datetime1">
              <a:rPr lang="en-US" smtClean="0"/>
              <a:t>2025-11-05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42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4B37-0C5E-7403-FD79-9F2BD6FA6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E7F0-55BB-7CE2-BF17-2A88DAB9A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4BC7-A675-5FA0-EAD8-817C642E1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6408-9F7F-4850-BD0C-189FB7D8ACD5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02633-FDBB-CEDA-2F23-ACF9BFFE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36FCE-CEB8-4201-62CC-81F49D9D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29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C2FC-D374-42B8-8F6A-952BE73E2DAA}" type="datetime1">
              <a:rPr lang="en-US" smtClean="0"/>
              <a:t>2025-11-05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37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4B4A-D86A-4A9D-8F80-843E4F1D6641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43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55EE-3B33-44FE-8EED-764078D8BBA3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95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97D3-0E3F-4658-AB8E-B0B3F1C7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CDC5B-1D4B-A658-18F9-012D39F58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D870D-D692-E0B3-BEE7-9838D513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60AB-B128-4325-BB09-60C5DB83B88F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8F3B-8CF6-CA32-DEA4-7F3517D6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71694-797B-258A-C186-6FE7E497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99FC-2806-59C0-E042-017AD9F6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870D0-03A4-8B5A-A0C4-70D0EB3B4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9A46D-31E2-BF6F-9D83-CE9ECBF4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DFA4C-F1BA-D23C-C649-A21B4727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0BB30-5FDE-4A7D-8229-D90912788AB1}" type="datetime1">
              <a:rPr lang="en-US" smtClean="0"/>
              <a:t>2025-11-05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460C4-4FDD-84BD-33D5-799BF58A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94ECA-BEF6-1CA1-CE86-97C9B40E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1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E48B-A4F6-F05F-7FC7-3446918B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8D3F-3BAE-7517-F5EC-E3F15A5C5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EDB54-FD44-9E6D-A7FD-A81E23ED3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AD72C-D40B-DD37-A981-FF42C3064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AAA06-704A-4605-9E57-75EF9BB8D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4A10B7-43C9-0776-860C-5DF4481C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C026-182C-4CDB-9495-A87AE1E257CA}" type="datetime1">
              <a:rPr lang="en-US" smtClean="0"/>
              <a:t>2025-11-05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413F1-2850-5C31-E8C6-A7C6ACA7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1468C-4A8C-B9C4-81B7-32461BDE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7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DF62-CA62-C4DC-E7A0-E251C718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9E76A-F1C1-129E-3A95-73C1249D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E69C-F5E7-4FC6-BEA8-26CAEC3663B4}" type="datetime1">
              <a:rPr lang="en-US" smtClean="0"/>
              <a:t>2025-11-05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1F716-0290-6CB5-1B16-98653F04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DECB6-D601-F600-98D5-C03D8FDB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3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BD2C2-067A-BD7B-408A-ECE2DEC2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1359-5220-4020-817F-1E4763A37012}" type="datetime1">
              <a:rPr lang="en-US" smtClean="0"/>
              <a:t>2025-11-05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10CF9-76BF-13B1-28A4-03BBF939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8D95B-72B8-FFAA-A131-A7F31430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21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835C-F3C5-8CA2-C40A-D2A86A161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F6A28-2AA9-030A-DF7F-06BD1C609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45D3A-D1F1-AFF0-637C-1776E18AD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CAD8-58C6-9FD6-D6CF-B45BDA2A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34141-B835-437B-B473-BB10A26EFAF0}" type="datetime1">
              <a:rPr lang="en-US" smtClean="0"/>
              <a:t>2025-11-05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38ACC-13FE-1EA8-EAD6-0C436D87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A6795-3F4B-6736-CAA5-1BB2198C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7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031E4-19B5-FD28-6CF9-2D80E5C2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1D2F63-3032-06BA-4FFF-08EFDEEDF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494E2-24A3-C9C1-F970-A0576014E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27FAE-FBCE-DEC8-D40E-0F20ED95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11AD3-AF3D-4923-A37B-1B4FB9876925}" type="datetime1">
              <a:rPr lang="en-US" smtClean="0"/>
              <a:t>2025-11-05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AB7B3-6209-DBFA-A342-EC722B04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60C73-BD36-CA00-673A-1E654728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AF63C-0689-2D21-70D8-A44587A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9665B-493E-7C75-2471-A42DEC8C1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5FF4D-AC7C-8A52-F987-45A6FA7E7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DA853-6031-4CB8-BA39-E28DC6B93827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0207-2994-041C-25DF-BD5A3B6D3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9E7E5-DB8F-8D6B-D275-B88ADB74E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2C995B60-9980-4803-BF19-D992D7C0E1BA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6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485C8C-635D-411D-99E9-CB3A410451FA}" type="datetime1">
              <a:rPr lang="en-US" smtClean="0"/>
              <a:t>2025-11-05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6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slide" Target="slide1.xml"/><Relationship Id="rId4" Type="http://schemas.openxmlformats.org/officeDocument/2006/relationships/slide" Target="slide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" Target="slide7.xml"/><Relationship Id="rId21" Type="http://schemas.openxmlformats.org/officeDocument/2006/relationships/image" Target="../media/image7.png"/><Relationship Id="rId7" Type="http://schemas.openxmlformats.org/officeDocument/2006/relationships/slide" Target="slide22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microsoft.com/office/2007/relationships/hdphoto" Target="../media/hdphoto4.wdp"/><Relationship Id="rId20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slide" Target="slide1.xml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slide" Target="slide17.xml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.xml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slide" Target="slide17.xml"/><Relationship Id="rId5" Type="http://schemas.openxmlformats.org/officeDocument/2006/relationships/slide" Target="slide7.xml"/><Relationship Id="rId1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22.xml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.xml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slide" Target="slide17.xml"/><Relationship Id="rId5" Type="http://schemas.openxmlformats.org/officeDocument/2006/relationships/slide" Target="slide7.xml"/><Relationship Id="rId1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22.xml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.xml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17" Type="http://schemas.openxmlformats.org/officeDocument/2006/relationships/image" Target="../media/image27.png"/><Relationship Id="rId2" Type="http://schemas.openxmlformats.org/officeDocument/2006/relationships/image" Target="../media/image2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slide" Target="slide17.xml"/><Relationship Id="rId5" Type="http://schemas.openxmlformats.org/officeDocument/2006/relationships/slide" Target="slide7.xml"/><Relationship Id="rId1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22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1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slide" Target="slide1.xml"/><Relationship Id="rId4" Type="http://schemas.openxmlformats.org/officeDocument/2006/relationships/slide" Target="slide7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.xml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17" Type="http://schemas.openxmlformats.org/officeDocument/2006/relationships/image" Target="../media/image29.png"/><Relationship Id="rId2" Type="http://schemas.openxmlformats.org/officeDocument/2006/relationships/image" Target="../media/image2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slide" Target="slide17.xml"/><Relationship Id="rId5" Type="http://schemas.openxmlformats.org/officeDocument/2006/relationships/slide" Target="slide7.xml"/><Relationship Id="rId1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22.xml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12" Type="http://schemas.openxmlformats.org/officeDocument/2006/relationships/slide" Target="slide1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slide" Target="slide22.xml"/><Relationship Id="rId4" Type="http://schemas.openxmlformats.org/officeDocument/2006/relationships/image" Target="../media/image25.png"/><Relationship Id="rId9" Type="http://schemas.openxmlformats.org/officeDocument/2006/relationships/image" Target="../media/image4.png"/><Relationship Id="rId1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slide" Target="slide1.xml"/><Relationship Id="rId5" Type="http://schemas.openxmlformats.org/officeDocument/2006/relationships/slide" Target="slide3.xm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1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.xml"/><Relationship Id="rId1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slide" Target="slide7.xml"/><Relationship Id="rId12" Type="http://schemas.openxmlformats.org/officeDocument/2006/relationships/image" Target="../media/image5.png"/><Relationship Id="rId17" Type="http://schemas.openxmlformats.org/officeDocument/2006/relationships/image" Target="../media/image13.png"/><Relationship Id="rId2" Type="http://schemas.openxmlformats.org/officeDocument/2006/relationships/image" Target="../media/image9.png"/><Relationship Id="rId16" Type="http://schemas.microsoft.com/office/2007/relationships/hdphoto" Target="../media/hdphoto2.wdp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slide" Target="slide22.xml"/><Relationship Id="rId5" Type="http://schemas.openxmlformats.org/officeDocument/2006/relationships/image" Target="../media/image11.jpeg"/><Relationship Id="rId15" Type="http://schemas.openxmlformats.org/officeDocument/2006/relationships/image" Target="../media/image12.png"/><Relationship Id="rId10" Type="http://schemas.openxmlformats.org/officeDocument/2006/relationships/image" Target="../media/image4.png"/><Relationship Id="rId19" Type="http://schemas.openxmlformats.org/officeDocument/2006/relationships/slide" Target="slide17.xml"/><Relationship Id="rId4" Type="http://schemas.openxmlformats.org/officeDocument/2006/relationships/image" Target="../media/image10.jpeg"/><Relationship Id="rId9" Type="http://schemas.openxmlformats.org/officeDocument/2006/relationships/slide" Target="slide3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.xml"/><Relationship Id="rId1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slide" Target="slide7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" Type="http://schemas.openxmlformats.org/officeDocument/2006/relationships/image" Target="../media/image9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slide" Target="slide22.xml"/><Relationship Id="rId5" Type="http://schemas.openxmlformats.org/officeDocument/2006/relationships/image" Target="../media/image10.jpeg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slide" Target="slide3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.xml"/><Relationship Id="rId1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slide" Target="slide7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" Type="http://schemas.openxmlformats.org/officeDocument/2006/relationships/image" Target="../media/image9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slide" Target="slide22.xml"/><Relationship Id="rId5" Type="http://schemas.openxmlformats.org/officeDocument/2006/relationships/image" Target="../media/image11.jpeg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slide" Target="slide3.xm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1.xml"/><Relationship Id="rId1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slide" Target="slide7.xml"/><Relationship Id="rId12" Type="http://schemas.openxmlformats.org/officeDocument/2006/relationships/image" Target="../media/image5.png"/><Relationship Id="rId17" Type="http://schemas.openxmlformats.org/officeDocument/2006/relationships/slide" Target="slide17.xml"/><Relationship Id="rId2" Type="http://schemas.openxmlformats.org/officeDocument/2006/relationships/image" Target="../media/image13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slide" Target="slide22.xml"/><Relationship Id="rId5" Type="http://schemas.openxmlformats.org/officeDocument/2006/relationships/image" Target="../media/image11.jpe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slide" Target="slide3.xml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1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1.xml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" Target="slide7.xml"/><Relationship Id="rId7" Type="http://schemas.openxmlformats.org/officeDocument/2006/relationships/slide" Target="slide22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slide" Target="slide17.xml"/><Relationship Id="rId4" Type="http://schemas.openxmlformats.org/officeDocument/2006/relationships/image" Target="../media/image3.png"/><Relationship Id="rId9" Type="http://schemas.openxmlformats.org/officeDocument/2006/relationships/slide" Target="slide1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61A4-E37A-B74A-9600-7B0ADAB51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B6C673-1444-5A81-6EC4-FCF26964BC2D}"/>
              </a:ext>
            </a:extLst>
          </p:cNvPr>
          <p:cNvGrpSpPr/>
          <p:nvPr/>
        </p:nvGrpSpPr>
        <p:grpSpPr>
          <a:xfrm>
            <a:off x="0" y="-255490"/>
            <a:ext cx="12192000" cy="5820536"/>
            <a:chOff x="27380" y="3"/>
            <a:chExt cx="12164620" cy="58205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CB0A24-B119-C1BE-8E00-22CA5FC16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347"/>
            <a:stretch>
              <a:fillRect/>
            </a:stretch>
          </p:blipFill>
          <p:spPr>
            <a:xfrm>
              <a:off x="27380" y="3"/>
              <a:ext cx="12164620" cy="54586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CEF839-11BA-E560-B7D7-79FF6FA74364}"/>
                </a:ext>
              </a:extLst>
            </p:cNvPr>
            <p:cNvSpPr/>
            <p:nvPr/>
          </p:nvSpPr>
          <p:spPr>
            <a:xfrm>
              <a:off x="9615055" y="4185703"/>
              <a:ext cx="2576945" cy="16348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DB3FB0-F77A-3BCD-B13F-FF768977487D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C9BE3-C2DC-5009-EC1F-3D9EF61D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9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Picture 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8B23C76-D20B-022D-7690-AFD9182A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DFA2B686-45DA-3BA8-92F6-4DD83ED1A5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E3563389-BA82-1E51-0B95-CD66B5B0EF7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69A5AD5D-66FA-D5EF-9413-2BE3D617BA7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FAA9E9-2B0E-FF4F-7E19-45724D234D71}"/>
              </a:ext>
            </a:extLst>
          </p:cNvPr>
          <p:cNvSpPr txBox="1"/>
          <p:nvPr/>
        </p:nvSpPr>
        <p:spPr>
          <a:xfrm>
            <a:off x="215200" y="6394676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921A5-84AA-F85A-9F15-EB4A97607055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07E03-5E16-B673-B8D3-0AAAD8A525F1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0B4547-5AE4-16C7-B37C-225D22B318AE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F00CA-73D3-FCC8-2487-49D3F2445B73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4D7E4A-3075-D466-7D48-E5ACF33A42FD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365D71-0F66-2165-D944-3A91447E8411}"/>
              </a:ext>
            </a:extLst>
          </p:cNvPr>
          <p:cNvGrpSpPr/>
          <p:nvPr/>
        </p:nvGrpSpPr>
        <p:grpSpPr>
          <a:xfrm>
            <a:off x="11453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899200B-563C-3168-8A77-703E426481D1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D6B80B3-E267-EC13-CBCE-CF2161D801E5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C7E8555-E73E-585E-13F7-B8EC9391D752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EB415290-3696-3CB1-9745-5DF6DF4383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5433369"/>
            <a:ext cx="619530" cy="619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1899C8-E3DF-09B6-8729-E03D0D373965}"/>
              </a:ext>
            </a:extLst>
          </p:cNvPr>
          <p:cNvSpPr/>
          <p:nvPr/>
        </p:nvSpPr>
        <p:spPr>
          <a:xfrm>
            <a:off x="1654629" y="2066793"/>
            <a:ext cx="2162628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978596-8AE1-994A-F540-07692BFE3B8C}"/>
              </a:ext>
            </a:extLst>
          </p:cNvPr>
          <p:cNvSpPr/>
          <p:nvPr/>
        </p:nvSpPr>
        <p:spPr>
          <a:xfrm>
            <a:off x="9982200" y="2190166"/>
            <a:ext cx="2162628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3C18E-D89D-680E-72FF-8BBABA05E2F2}"/>
              </a:ext>
            </a:extLst>
          </p:cNvPr>
          <p:cNvSpPr txBox="1"/>
          <p:nvPr/>
        </p:nvSpPr>
        <p:spPr>
          <a:xfrm>
            <a:off x="6941995" y="4576636"/>
            <a:ext cx="5150556" cy="556177"/>
          </a:xfrm>
          <a:prstGeom prst="roundRect">
            <a:avLst>
              <a:gd name="adj" fmla="val 40912"/>
            </a:avLst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by: Fatemeh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Peymaninezhad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01A51784-85DD-FB77-171C-3748AFD1E71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3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8E201-1061-B715-9D57-A74DAC5D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30B2F-37D3-F5F4-1ED7-0478F7C6D019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E6C156-B78B-334F-3298-AFB14E1AACD6}"/>
              </a:ext>
            </a:extLst>
          </p:cNvPr>
          <p:cNvSpPr/>
          <p:nvPr/>
        </p:nvSpPr>
        <p:spPr>
          <a:xfrm>
            <a:off x="286853" y="2188003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02934A-A14F-9545-93B5-80AF8B7E4025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5C9E9-3F8F-DBEB-F77E-7DA5D491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57FB3-2107-70BD-F5F2-6E04570EAD64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5EDE37-61CB-4DBC-7FDA-48A306FC67FA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DC1FC-FB2E-A740-7E02-9EEBAFB093EF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0DEC3D-3ADE-DBCE-03B2-2416BFF811E4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4C659-663A-FC72-1985-58E4498DFE7F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C0D1F-43E6-A08D-76DB-068BF43B7DC6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A04CEB-94C8-DB18-0214-CC3FAD481EB9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79B10BD-98CC-33EA-20AA-E5E3414F64FF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330C61-975D-4D4B-2F5E-D6583C517C9B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A91928-BB6C-C108-FB3A-0890AA955C59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8626A82-2FE2-8EE9-66F9-5190B9D0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68608EC-264D-9D63-465D-DADE64E94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E368CBC1-5410-0704-2B5D-745F06DF39C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3903B4E-A73F-E86E-C772-0311FBEC0C1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3415FE64-FB4C-11D5-1055-114AA32CB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43A398-D6CF-824D-5503-164AAE59722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70E5E1-4AED-34C8-6C92-C899B953273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1836C0-B6EF-6D43-91BC-0000001916E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5E11AF-333C-43E7-2278-103F8431BCD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791027-AEEF-3742-64F9-4BAA7D2DCFB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D04585-C62C-8516-9251-9772670BF96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50EA41-874C-4EF2-4E8F-84481CDD95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B0D9D39-602E-82E8-A255-B7D0B5A37B97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E0C791-8F0A-9B31-EB4E-14DF20A9CF06}"/>
              </a:ext>
            </a:extLst>
          </p:cNvPr>
          <p:cNvSpPr txBox="1"/>
          <p:nvPr/>
        </p:nvSpPr>
        <p:spPr>
          <a:xfrm>
            <a:off x="1186266" y="272871"/>
            <a:ext cx="1085765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Puromycin Selection</a:t>
            </a:r>
            <a:r>
              <a:rPr lang="fa-I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antibiotic was used to eliminate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untransfected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cells.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optimal dose of this antibiotic, K562 cells were plated in appropriate plate wells and treated with different doses of puromycin (0.5, 1, 1.5, 2, 3, and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/mL).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a concentration of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/mL was selected as the optimal dose, which effectively eliminated all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untransduced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K562 cells by day 6.</a:t>
            </a:r>
            <a:endParaRPr lang="en-US" sz="2800" dirty="0"/>
          </a:p>
        </p:txBody>
      </p:sp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21BFB202-61F8-E193-396C-97BF8ED35F3E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75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AA35-4FF9-28A0-793F-7DDA7C374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F1DECA-E312-9081-DE02-6F55EFEAF9CB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5932EE-3227-42EF-4405-9829ED8FA3E4}"/>
              </a:ext>
            </a:extLst>
          </p:cNvPr>
          <p:cNvSpPr/>
          <p:nvPr/>
        </p:nvSpPr>
        <p:spPr>
          <a:xfrm>
            <a:off x="286853" y="2863253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EBF46E-D113-7066-C6D0-E02AD34FCC3C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502FD-4221-B62A-655C-2854A404F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F19BE3-5044-8EB5-EB42-D0C9B7101099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1858F1-7436-5E46-30A2-4F17A855C03C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70B800-99B8-2EAC-8690-592BC401EAA9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ED5573-0855-2580-28C1-A6BE06B80204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A2EDA8-E59D-2DD8-D3E4-684DF6BF3F37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B44502-5E30-EC23-D7BB-7F4ACA00ABC6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493311-663E-98AE-A786-F7DCBDEDF905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C586C9-321D-9D7A-96C0-5F0196A341C3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497922-95EB-7EB6-F8F5-CAE3E0001F74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71CF768-1A1F-7257-97E7-63BABC6BC30F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E6CD2D7-1552-5B3D-2FD3-2C480C17307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44B28BA-03DD-EDE2-2531-5064555FD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37083BE-74BB-6FB6-C33E-B45DDEB7035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F47DFAFD-1370-2F63-E1A7-E1FD3688B75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23C3090F-CA3B-F39E-E3EF-88DCE65ECD1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E7644665-7EF7-55AB-CD0C-07559D535D3E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37374B-A7A2-5232-5C43-FF5F30A2A2C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C74FD-F5D9-CE72-FDA3-E95E1C2F1E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CC715-57B4-828B-9844-2F4B8DA8B12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A3DDDF-E9F5-BB7D-A7D7-B87555CDEB1A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7B4B1C-70A8-2ED0-5EA8-6E7D9794921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790D0B-F492-046E-CC7D-3DAC22562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1AFB71-5269-33C0-6292-3DA7DA227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9431FB-CC41-035C-7584-DA8D563DBC73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9ED4C0-A0ED-C592-9A0E-3D734E7C73E9}"/>
              </a:ext>
            </a:extLst>
          </p:cNvPr>
          <p:cNvSpPr txBox="1"/>
          <p:nvPr/>
        </p:nvSpPr>
        <p:spPr>
          <a:xfrm>
            <a:off x="1186266" y="272871"/>
            <a:ext cx="108576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 tests for evaluation transduction efficiency</a:t>
            </a:r>
            <a:r>
              <a:rPr lang="fa-I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PCR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RT‑PCR 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cytometry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70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ABB57-D3B7-00C6-5DBF-498073486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8B98D7-4462-B3C1-41EB-F7239C1C6A3F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C05089-80DE-3454-F939-D7473E0AA852}"/>
              </a:ext>
            </a:extLst>
          </p:cNvPr>
          <p:cNvSpPr/>
          <p:nvPr/>
        </p:nvSpPr>
        <p:spPr>
          <a:xfrm>
            <a:off x="286853" y="3538502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3ADAE-BA2C-F29E-FF52-D5151DECBACC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D735B-350E-A105-B4A9-BE762844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262258-93A6-EF9C-E249-1F53A37BBB57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7275EF-F0D0-A411-C20E-CD9F656DF17C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83A53F-2D2B-7E54-DAC9-501C77ABE693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3048C9-6487-F8AB-9F7C-EBEC1FD5CC9A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9436D-1DA0-946C-B342-396B3562171C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C67A8C-392A-B22E-5D00-B47A8F8953E7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BDE4EF-BB86-E989-43DF-A4DCB080DA87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B39DE75-4CB1-980A-B9E7-44F850DA6336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896D6E-D04D-B559-C2ED-7A8DC9CBFABA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87AF65-53B9-B078-CB04-8DEE6B322225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08A27EE-C248-49FA-0CDE-3A16220209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3BD4B6A-81ED-D347-8D4F-3D34C9D92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324E9F7-2C78-F040-ABC5-225DAF658D2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597E780-596D-49B3-F4B6-C98E3DDB968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E6D64BC-00EC-4AC2-DAA3-F17D59725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B67FBD47-6159-01C6-D334-0A75A3CB15DE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ED3FD6-2686-E539-E87A-F53334FCADC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09836A-9A4B-3EB2-815E-A147F8DA83D7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21773E-59E1-EF17-8563-A9A87D3FDA6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8BCDA7-BAB5-1410-09A2-48C5BC414B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B820F3-5069-93BF-4F03-5077C71796E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422159-D626-2B07-63CD-86A49F92D57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C919E3-B608-DC1A-DB20-5798A03CAE4E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803E51-1E87-09C7-D61E-ABB8779C88D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91CC11-646D-26DF-6A25-2D072E3F07BA}"/>
              </a:ext>
            </a:extLst>
          </p:cNvPr>
          <p:cNvSpPr txBox="1"/>
          <p:nvPr/>
        </p:nvSpPr>
        <p:spPr>
          <a:xfrm>
            <a:off x="1186266" y="272871"/>
            <a:ext cx="108576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Cytotoxicity </a:t>
            </a:r>
            <a:r>
              <a:rPr lang="ms-MY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Viability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assays</a:t>
            </a:r>
            <a:r>
              <a:rPr lang="fa-I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1-Can engineered K562 cells make NK cells more active?</a:t>
            </a:r>
            <a:endParaRPr lang="fa-I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a-I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two sources of NK cells including umbilical cord blood-derived cells and the NK-92 cell line.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 were cultured in RPMI medium supplemented with 500 u/ml IL-2 and 50 u/ml IL-15.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Hemocytometry and methylene blue staining were used to count cells and assess cell viability.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K562 cells were rendered non-dividing by gamma irradiation (100 Gy)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become feeder cells.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types of NK cells were cultured with two types of K562 feeder cells (engineered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unengineered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2 weeks.</a:t>
            </a:r>
          </a:p>
        </p:txBody>
      </p:sp>
    </p:spTree>
    <p:extLst>
      <p:ext uri="{BB962C8B-B14F-4D97-AF65-F5344CB8AC3E}">
        <p14:creationId xmlns:p14="http://schemas.microsoft.com/office/powerpoint/2010/main" val="11212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BC75-6368-ADAB-35DA-232F6107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8608F-D983-EA85-D768-EF98B4C29250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4B434D0-101E-A596-E3AD-A3A4ADBC6F42}"/>
              </a:ext>
            </a:extLst>
          </p:cNvPr>
          <p:cNvSpPr/>
          <p:nvPr/>
        </p:nvSpPr>
        <p:spPr>
          <a:xfrm>
            <a:off x="286853" y="3538502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E0AD54-5F94-7F60-5CC9-80583C4AF007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BA522-3B18-FA73-3866-E7E61AD1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23450-AA3B-207F-2E51-EC3340CADC49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A5BCA0-6CF0-56EE-B643-6B58E0CF984D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28066D-4806-4642-4360-85EC15C62415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6ADE6B-F1B5-5C9A-E465-D78B4DEC8B22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9C273-5CA3-06D7-61D5-1052D50FC9D3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229DF8-96D0-5BF8-80F1-F3355C68F209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A57101-F33F-CB2E-953C-722A075EB26D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3C1740-E1A4-7D41-C6FA-6F37817C4EC5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CBDA2F-EE5A-E9C6-0744-DC65979759C5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115B02-0D93-A042-15B9-461732CF5BCB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D6C46C7-0210-DE83-1F5A-EF66EC9EC5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0B8209A-52F0-D8A8-D34A-97FF5463C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8012898-D6E3-FC54-D4CA-EF60DF2B6F3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95C980A3-E3D8-40B6-CC64-B4F8B4F1FCE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3865138-035D-021F-3F3F-1A8375AEBA39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F6FC710-1C4D-88B3-B856-302037222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4837AF-BA6E-A51F-9515-6AF17CBB818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F837BF-2584-D676-3C96-9A76FB73BEC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315A4E-BB49-218C-1DBF-DDEDBB3E7B3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1F9E2C-F0AF-7806-8881-00A8287F9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F4B4E9-2F62-CA66-7E75-36AEE54FC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89B4D30-0F6C-CA48-B3C4-C2F912E4059C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1DB6B4-56EF-4566-9690-07DDC22F33B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FBAACF-BC2D-3298-9894-35FDFEF7795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44864E-8D3D-4253-52AE-E18DA8DE4D7C}"/>
              </a:ext>
            </a:extLst>
          </p:cNvPr>
          <p:cNvSpPr txBox="1"/>
          <p:nvPr/>
        </p:nvSpPr>
        <p:spPr>
          <a:xfrm>
            <a:off x="1186266" y="272871"/>
            <a:ext cx="1085765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Cytotoxicity </a:t>
            </a:r>
            <a:r>
              <a:rPr lang="ms-MY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Viability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assays</a:t>
            </a:r>
            <a:r>
              <a:rPr lang="fa-I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2-Are NK cells activated with these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aAPCs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potent at killing AML cancer cells?</a:t>
            </a:r>
            <a:endParaRPr lang="fa-I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a-I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sources of NK cells</a:t>
            </a:r>
            <a:r>
              <a:rPr lang="fa-I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co-cultured with target cells of the AML lineage, including HL-60, THP-1, and KG-1, at different E:T ratios of 1:1, 2:1, 5:1, and 10:1 for 4 hours.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exposure, target cells were stained with CFSE dye to be detectable by flow cytometry.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7-AAD dye was used to measure cell death.</a:t>
            </a:r>
          </a:p>
        </p:txBody>
      </p:sp>
    </p:spTree>
    <p:extLst>
      <p:ext uri="{BB962C8B-B14F-4D97-AF65-F5344CB8AC3E}">
        <p14:creationId xmlns:p14="http://schemas.microsoft.com/office/powerpoint/2010/main" val="85302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41D3-1687-336B-B119-5A51E85E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F95EC2-84A8-9E83-9460-D931A012F588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105E2A6-9D26-7D74-FCD6-68C8EDA482C3}"/>
              </a:ext>
            </a:extLst>
          </p:cNvPr>
          <p:cNvSpPr/>
          <p:nvPr/>
        </p:nvSpPr>
        <p:spPr>
          <a:xfrm>
            <a:off x="286853" y="3538502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0C05F-0941-9C5B-C3C1-CA3E249C0CD4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52157-9BB7-500B-83BF-6CC980E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0C0AC0-B68C-299E-E74B-5CC38C609374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DE4407-081E-33A3-EA8A-19CA6C3DA058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B9CE26-63D7-2B39-2606-648C41BB92AE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FD8BD-B789-6391-2BD3-91524FA9544E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C366C-4122-B833-ADA2-340C44BC4280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E6F864-D5B4-A875-2030-EB269434EDB0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66340E-7A65-5EC0-2140-87361644B44A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FCFE4C-5C79-BEF8-E82A-E04DD8C43351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92AF09C-6494-A5F5-6F54-4A953672568A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787A97-6B66-3A9B-1442-81394C85522A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87CA50A-3FB6-8257-C38D-C89ABF71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0EBB01C-430C-402F-AA66-BA6682FC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43ED046-4802-1805-E51C-2B675AACE7D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851B41EF-25D4-9891-EF29-6B0F9C177C9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CBE2AA05-F61C-9AEE-129A-F3A616D5F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E923735C-005F-DC69-F6F4-CD5B5A62C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B649A1-44F8-7F0F-6811-6FB3235D8F3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B3DEBF-2C3E-65EA-75AB-13DC7DB039A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1367A-C8EF-6907-5234-629B9490553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2D999C-A079-314D-E087-D0ECE7766E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CA303C-5DFB-6E1A-F125-AA49C59DB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6C1145-C83C-3955-55C1-75AD1C8CADA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554EC-764D-5B85-2ADF-4165B13CCC83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2F9ABD-21FF-411C-BB21-71621158380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46FF22-DABE-FD02-F51D-E106870D33AD}"/>
              </a:ext>
            </a:extLst>
          </p:cNvPr>
          <p:cNvSpPr txBox="1"/>
          <p:nvPr/>
        </p:nvSpPr>
        <p:spPr>
          <a:xfrm>
            <a:off x="1186266" y="272871"/>
            <a:ext cx="10857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Cytotoxicity </a:t>
            </a:r>
            <a:r>
              <a:rPr lang="ms-MY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Viability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assays</a:t>
            </a:r>
            <a:r>
              <a:rPr lang="fa-I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3-Can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aAPCs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replace interleukin 15?</a:t>
            </a:r>
          </a:p>
          <a:p>
            <a:pPr algn="just"/>
            <a:endParaRPr lang="fa-I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CB-NK and NK-92 cells were cultured with IL-2 and feeder cells for 14 days.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control group, NK cells were cultured with IL-2 and IL-15 in the absence of feeder cells.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E:T ratios including 5:1, 8:1, 12:1, 15:1 and 20:1 were investigated after 4 hours of incubation.</a:t>
            </a:r>
          </a:p>
        </p:txBody>
      </p:sp>
    </p:spTree>
    <p:extLst>
      <p:ext uri="{BB962C8B-B14F-4D97-AF65-F5344CB8AC3E}">
        <p14:creationId xmlns:p14="http://schemas.microsoft.com/office/powerpoint/2010/main" val="6668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E24-4B07-9C04-57BE-E07AE4683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2A1BA2-D16E-A7E0-A05B-4D0B57AE06CA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171E2A6-5F44-DE21-0AFA-8C234252CD1D}"/>
              </a:ext>
            </a:extLst>
          </p:cNvPr>
          <p:cNvSpPr/>
          <p:nvPr/>
        </p:nvSpPr>
        <p:spPr>
          <a:xfrm>
            <a:off x="286853" y="4227819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23AF4-2D93-8ED7-58A4-2CD0F1208173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21FB3-3A64-D895-4A62-A8115D6B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64FE0D-4269-B138-A87D-E0483068D27C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AC67D-9AB1-7322-1531-6D4BE0F9AC3F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38177-26C3-8951-A198-56713BA526C9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84FC8C-DC70-49D4-B32F-60B4B7CB42AA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CDB18A-81F4-9557-014D-671E3B073934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0BB57A-C022-705B-D86C-1E4320189CA6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5133D7-CAAB-9598-E41F-A4F4131B03AF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0236B4D-B7BD-0809-DDE5-D4EAEE2F5364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CFD502-854A-77E6-AECD-0E0942B0816D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9B35997-0420-9835-0BC6-6AED03D5B2F0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3F9C474-6F2E-8107-F208-4E63AC48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8322CDF-A69B-75C3-82BA-4FF92BB4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E9F17BE3-6D91-3725-E5F3-E857AB65D0D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A436A99-8387-4EBC-FEB3-AB822A87DA2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3B8D9103-1B37-0A17-F694-0ED7290975D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05668048-AD4A-A591-5C4C-6481B7372451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789573-CCE4-58C5-4C26-7B86FA601A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E5E919-A517-1CDE-748A-63A0DBB2CE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8AD6D1-3C10-9759-03B0-659FACE0C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1F167B-9BDF-1AFC-9840-59FEDEEF247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3736E4-9850-E0BC-0111-A36EE9B378F3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AD08EE-E922-EB9A-C538-99D537C2C4E3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650BDD-32F0-19EE-5C8B-2674C3C13DCE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550ED5-EAEA-65D1-9B13-49C8B68BBA5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1406D-5269-5E7F-1D5C-BE2FC2E7898D}"/>
              </a:ext>
            </a:extLst>
          </p:cNvPr>
          <p:cNvSpPr txBox="1"/>
          <p:nvPr/>
        </p:nvSpPr>
        <p:spPr>
          <a:xfrm>
            <a:off x="1186266" y="272871"/>
            <a:ext cx="108576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cytometric assessment of cell viability: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7-AAD staining was performed to measure viable cells.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experiments were performed in triplicate.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9718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4CE69-CF72-3EEB-B470-C3834565A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F0EDC8-EBB2-5478-0A6A-F1D884043960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557784-6443-DCCA-05E8-7A936C88F026}"/>
              </a:ext>
            </a:extLst>
          </p:cNvPr>
          <p:cNvSpPr/>
          <p:nvPr/>
        </p:nvSpPr>
        <p:spPr>
          <a:xfrm>
            <a:off x="286853" y="4973409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9798A-3B03-4171-C807-B87338D6BDEA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0C5ED-32CA-325D-E8AD-1EDCC7AB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FF8C7C-F7F0-09CB-8E82-9BD4A452774C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7A112A-95F9-5056-034F-1DE7BCFC50AA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D72AC-FBDE-9F97-F672-1AD8E74D1174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073310-BE19-036D-4A61-0B32E69A343A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C75525-0912-0291-E604-25D9DFBBC894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882910-A08B-65E7-6889-8510E2D10809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D84671-61B4-5FDA-912C-67AE38A1DCEF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4742F2-2736-644D-B5A9-8103E10664D3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481584-4CF4-157D-BAD8-A318E4A6C076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D9C97F-B185-6B0D-61D3-54EC671942CC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22E4815-7F22-BD4E-C2E4-F7AF925A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64FAF64-CCCE-26CB-060E-9537E324C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9D7210C-A230-D389-6369-6A7D03AC29E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F9057724-7007-66D6-03B1-B3FE14DEC38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13555673-C61A-1A2C-D24C-24F0CE79D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17214F87-F644-DD2B-1335-3C63CF2811C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220FE4-1657-8A20-6FAC-BF42CD7D2E5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089C5D-AA5D-B020-42FE-5D10DA56380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CA68A9-EEEC-BBDA-074E-B88D90CBA9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42B815-A5AE-80D2-80B8-D8893C867F50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93D1F5-9B20-BCFB-84A7-EB6C0FCEC7DC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E0CE274-1596-A3FA-C7DB-9ACB49685D3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0E79D5-C838-2C27-14DF-A3BEF822BDBF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BCE7A6-3212-23BF-96B2-36D442930F9A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D798F3-8817-B583-56BE-58C83B6B7027}"/>
              </a:ext>
            </a:extLst>
          </p:cNvPr>
          <p:cNvSpPr txBox="1"/>
          <p:nvPr/>
        </p:nvSpPr>
        <p:spPr>
          <a:xfrm>
            <a:off x="1186266" y="272871"/>
            <a:ext cx="10857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 are expressed as the mean value with SD using GraphPad PRISM 8 software.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T-test, one-way and two-way ANOVA tests were used to determine statistical significance.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P-value less than 0.05 was considered statistically significant.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07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7B70F-7528-20CE-D385-41911D6A9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6059C-8F2F-CB4D-7850-BCBDB773FF65}"/>
              </a:ext>
            </a:extLst>
          </p:cNvPr>
          <p:cNvGrpSpPr/>
          <p:nvPr/>
        </p:nvGrpSpPr>
        <p:grpSpPr>
          <a:xfrm>
            <a:off x="7419" y="-5173"/>
            <a:ext cx="12182348" cy="5823563"/>
            <a:chOff x="7419" y="-5173"/>
            <a:chExt cx="12182348" cy="58235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122C6AE-38D9-5541-2BD8-53AB95B71D65}"/>
                </a:ext>
              </a:extLst>
            </p:cNvPr>
            <p:cNvGrpSpPr/>
            <p:nvPr/>
          </p:nvGrpSpPr>
          <p:grpSpPr>
            <a:xfrm>
              <a:off x="7419" y="-5173"/>
              <a:ext cx="12182348" cy="5823563"/>
              <a:chOff x="7419" y="-5173"/>
              <a:chExt cx="12182348" cy="582356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857AC40-A493-1927-A165-9AF140C4D013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A62837-C770-54C3-E62D-8D8654D1064F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DB5888-EDC7-1340-7DCA-97C0C0402060}"/>
                </a:ext>
              </a:extLst>
            </p:cNvPr>
            <p:cNvSpPr txBox="1"/>
            <p:nvPr/>
          </p:nvSpPr>
          <p:spPr>
            <a:xfrm>
              <a:off x="621653" y="260080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Purity of CB‑NK cells</a:t>
              </a:r>
            </a:p>
            <a:p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96D5E1-0E8F-BBCB-56CF-2B3FC8C4D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142" y="662420"/>
              <a:ext cx="8443388" cy="44474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5BC6E5-1637-9554-86BF-1A2525C3634D}"/>
              </a:ext>
            </a:extLst>
          </p:cNvPr>
          <p:cNvGrpSpPr/>
          <p:nvPr/>
        </p:nvGrpSpPr>
        <p:grpSpPr>
          <a:xfrm>
            <a:off x="11050278" y="-7198"/>
            <a:ext cx="12182348" cy="5823563"/>
            <a:chOff x="1979430" y="-7198"/>
            <a:chExt cx="12182348" cy="5823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B4F356D-F3C2-6ED9-322A-A51FF45FE245}"/>
                </a:ext>
              </a:extLst>
            </p:cNvPr>
            <p:cNvGrpSpPr/>
            <p:nvPr/>
          </p:nvGrpSpPr>
          <p:grpSpPr>
            <a:xfrm>
              <a:off x="1979430" y="-7198"/>
              <a:ext cx="12182348" cy="5823563"/>
              <a:chOff x="170572" y="-7198"/>
              <a:chExt cx="12182348" cy="5823563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5F51FC1-EC05-2205-BA26-97C4445AA877}"/>
                  </a:ext>
                </a:extLst>
              </p:cNvPr>
              <p:cNvSpPr/>
              <p:nvPr/>
            </p:nvSpPr>
            <p:spPr>
              <a:xfrm flipH="1">
                <a:off x="170572" y="-7198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EEDDA52-39FC-7908-5119-FF23E7CE1BCE}"/>
                  </a:ext>
                </a:extLst>
              </p:cNvPr>
              <p:cNvSpPr txBox="1"/>
              <p:nvPr/>
            </p:nvSpPr>
            <p:spPr>
              <a:xfrm>
                <a:off x="236024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AC2591-4423-3E88-6408-29968A8DF39D}"/>
                </a:ext>
              </a:extLst>
            </p:cNvPr>
            <p:cNvSpPr txBox="1"/>
            <p:nvPr/>
          </p:nvSpPr>
          <p:spPr>
            <a:xfrm>
              <a:off x="2621141" y="266176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Puromycin selection</a:t>
              </a:r>
            </a:p>
            <a:p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24A37A-7DC1-811C-DE6A-2E3151B54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2"/>
            <a:stretch>
              <a:fillRect/>
            </a:stretch>
          </p:blipFill>
          <p:spPr bwMode="auto">
            <a:xfrm>
              <a:off x="3032759" y="733253"/>
              <a:ext cx="8186467" cy="43468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2B5277-DD18-123B-DF92-2A8334E26EB5}"/>
              </a:ext>
            </a:extLst>
          </p:cNvPr>
          <p:cNvGrpSpPr/>
          <p:nvPr/>
        </p:nvGrpSpPr>
        <p:grpSpPr>
          <a:xfrm>
            <a:off x="11226531" y="-7199"/>
            <a:ext cx="12182348" cy="5823563"/>
            <a:chOff x="2686035" y="-7199"/>
            <a:chExt cx="12182348" cy="58235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5AD5456-8622-1B83-4C94-B14D7EEB1F4E}"/>
                </a:ext>
              </a:extLst>
            </p:cNvPr>
            <p:cNvGrpSpPr/>
            <p:nvPr/>
          </p:nvGrpSpPr>
          <p:grpSpPr>
            <a:xfrm>
              <a:off x="2686035" y="-7199"/>
              <a:ext cx="12182348" cy="5823563"/>
              <a:chOff x="339745" y="-7199"/>
              <a:chExt cx="12182348" cy="582356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93AD0CD-9D46-8F46-0338-969F1AEF6CBD}"/>
                  </a:ext>
                </a:extLst>
              </p:cNvPr>
              <p:cNvSpPr/>
              <p:nvPr/>
            </p:nvSpPr>
            <p:spPr>
              <a:xfrm flipH="1">
                <a:off x="339745" y="-7199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3BA4BA5-BAB6-A0E0-723D-2017E3DE0BDC}"/>
                  </a:ext>
                </a:extLst>
              </p:cNvPr>
              <p:cNvSpPr txBox="1"/>
              <p:nvPr/>
            </p:nvSpPr>
            <p:spPr>
              <a:xfrm>
                <a:off x="38298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CB8276-3FA3-26D5-7C5E-C49F08EA86A1}"/>
                </a:ext>
              </a:extLst>
            </p:cNvPr>
            <p:cNvSpPr txBox="1"/>
            <p:nvPr/>
          </p:nvSpPr>
          <p:spPr>
            <a:xfrm>
              <a:off x="3255681" y="268941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Transduction of K562 cells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081F09-B3CC-B61E-EA81-5E2E5B8889E8}"/>
              </a:ext>
            </a:extLst>
          </p:cNvPr>
          <p:cNvGrpSpPr/>
          <p:nvPr/>
        </p:nvGrpSpPr>
        <p:grpSpPr>
          <a:xfrm>
            <a:off x="11404813" y="-11545"/>
            <a:ext cx="12533548" cy="5823563"/>
            <a:chOff x="2900893" y="-11545"/>
            <a:chExt cx="12533548" cy="582356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5B28DA-1EE5-1003-53A7-C69D0127801A}"/>
                </a:ext>
              </a:extLst>
            </p:cNvPr>
            <p:cNvGrpSpPr/>
            <p:nvPr/>
          </p:nvGrpSpPr>
          <p:grpSpPr>
            <a:xfrm>
              <a:off x="2900893" y="-11545"/>
              <a:ext cx="12182348" cy="5823563"/>
              <a:chOff x="7419" y="-5173"/>
              <a:chExt cx="12182348" cy="582356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EFCB7C-86C2-5419-3914-644904AA00A8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A44636-EA05-F0DF-7063-131F5FFC9C4B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A54AA1-8BA3-85F7-ECD8-FB3C1A2CEFCF}"/>
                </a:ext>
              </a:extLst>
            </p:cNvPr>
            <p:cNvSpPr txBox="1"/>
            <p:nvPr/>
          </p:nvSpPr>
          <p:spPr>
            <a:xfrm>
              <a:off x="3468485" y="290560"/>
              <a:ext cx="119659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Cytotoxic activity of CB‑NK and NK‑92 cells against AML cell lines</a:t>
              </a:r>
            </a:p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BFD4564-D198-8FA6-213D-7D5F7D5B6C95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5959-9A61-C082-6BBD-07D900F7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25EDD-1404-9237-6C9B-855132D81A35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60BB5-14B5-94FC-05B1-1C17B6C24039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F97B27-9CA7-86D4-5D07-AEA538D74C9B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4445D0-B150-4301-AE96-FF1403088ADD}"/>
              </a:ext>
            </a:extLst>
          </p:cNvPr>
          <p:cNvSpPr txBox="1"/>
          <p:nvPr/>
        </p:nvSpPr>
        <p:spPr>
          <a:xfrm>
            <a:off x="6112661" y="6394208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400DBD-0497-4C56-6BFE-C992143FF07D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A5ED09-FE14-6951-0B9A-73205767B521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DF2F90-534A-2C2A-373D-FFF919BBE163}"/>
              </a:ext>
            </a:extLst>
          </p:cNvPr>
          <p:cNvGrpSpPr/>
          <p:nvPr/>
        </p:nvGrpSpPr>
        <p:grpSpPr>
          <a:xfrm>
            <a:off x="605132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57D4DA-1278-602A-2C81-F205B53A95D4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D83A07-349D-8CAA-E8B9-3D3C6EE13106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9B68AD9-EAF5-FB54-F7C6-A7CC3DF004D9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2AB8322-FDB6-7129-9FBA-DB610010E9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541FB532-B00C-0ADC-6159-0F74D494C11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F62B5AB6-319E-CE7F-3E80-8D9EBEC8820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1387B320-485B-E80C-7732-65015AE59EC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172B365-0ADD-786D-BFB5-9C02143A87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5447015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AFF85ADB-804C-CFA2-90B2-C7EBE9F97B97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4CAD7FA-4A64-2C88-0324-B64988D6B90F}"/>
              </a:ext>
            </a:extLst>
          </p:cNvPr>
          <p:cNvGrpSpPr/>
          <p:nvPr/>
        </p:nvGrpSpPr>
        <p:grpSpPr>
          <a:xfrm>
            <a:off x="11568238" y="-5174"/>
            <a:ext cx="12182348" cy="5823563"/>
            <a:chOff x="3539806" y="-5174"/>
            <a:chExt cx="12182348" cy="582356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318246A-8A92-7FBE-7579-A1C86DB64F2A}"/>
                </a:ext>
              </a:extLst>
            </p:cNvPr>
            <p:cNvGrpSpPr/>
            <p:nvPr/>
          </p:nvGrpSpPr>
          <p:grpSpPr>
            <a:xfrm>
              <a:off x="3539806" y="-5174"/>
              <a:ext cx="12182348" cy="5823563"/>
              <a:chOff x="40077" y="-5173"/>
              <a:chExt cx="12182348" cy="5823563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6D521E7-639B-D480-995D-082E5DABDDE3}"/>
                  </a:ext>
                </a:extLst>
              </p:cNvPr>
              <p:cNvSpPr/>
              <p:nvPr/>
            </p:nvSpPr>
            <p:spPr>
              <a:xfrm flipH="1">
                <a:off x="40077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A037FCB-CC46-9382-A627-F9C499D3A327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236FA4-4478-E9A3-8E36-D9DEC3EC0FA3}"/>
                </a:ext>
              </a:extLst>
            </p:cNvPr>
            <p:cNvSpPr txBox="1"/>
            <p:nvPr/>
          </p:nvSpPr>
          <p:spPr>
            <a:xfrm>
              <a:off x="4181717" y="272272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aAPCs</a:t>
              </a:r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as potential substitutes for IL‑15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0552B-EC08-06E9-5CD8-8D5D6761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9988" y="1017073"/>
              <a:ext cx="10272042" cy="3882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9725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8A0A5-FE8E-4C13-F774-152D27B98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4A08BAA-F269-28BC-1BA7-467732F7949A}"/>
              </a:ext>
            </a:extLst>
          </p:cNvPr>
          <p:cNvGrpSpPr/>
          <p:nvPr/>
        </p:nvGrpSpPr>
        <p:grpSpPr>
          <a:xfrm>
            <a:off x="7419" y="-5173"/>
            <a:ext cx="12182348" cy="5823563"/>
            <a:chOff x="7419" y="-5173"/>
            <a:chExt cx="12182348" cy="58235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C216586-0681-31D2-0CB5-142095A95664}"/>
                </a:ext>
              </a:extLst>
            </p:cNvPr>
            <p:cNvGrpSpPr/>
            <p:nvPr/>
          </p:nvGrpSpPr>
          <p:grpSpPr>
            <a:xfrm>
              <a:off x="7419" y="-5173"/>
              <a:ext cx="12182348" cy="5823563"/>
              <a:chOff x="7419" y="-5173"/>
              <a:chExt cx="12182348" cy="582356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5506F9C-F197-4444-07A4-F3C3515F0BC4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517CBE-4FF0-E831-5EA3-78F6EFF5FC10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BCF009-CDB2-EAEF-5C9E-87A37CC65E52}"/>
                </a:ext>
              </a:extLst>
            </p:cNvPr>
            <p:cNvSpPr txBox="1"/>
            <p:nvPr/>
          </p:nvSpPr>
          <p:spPr>
            <a:xfrm>
              <a:off x="621653" y="260080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Purity of CB‑NK cells</a:t>
              </a:r>
            </a:p>
            <a:p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FA5242-455B-A199-2225-87905D6F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142" y="662420"/>
              <a:ext cx="8443388" cy="44474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12D079-AD17-A410-EC7A-238AD46EC66B}"/>
              </a:ext>
            </a:extLst>
          </p:cNvPr>
          <p:cNvGrpSpPr/>
          <p:nvPr/>
        </p:nvGrpSpPr>
        <p:grpSpPr>
          <a:xfrm>
            <a:off x="150630" y="-7198"/>
            <a:ext cx="12182348" cy="5823563"/>
            <a:chOff x="1979430" y="-7198"/>
            <a:chExt cx="12182348" cy="5823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3070F2-316A-8A06-C410-CF76A4B6248C}"/>
                </a:ext>
              </a:extLst>
            </p:cNvPr>
            <p:cNvGrpSpPr/>
            <p:nvPr/>
          </p:nvGrpSpPr>
          <p:grpSpPr>
            <a:xfrm>
              <a:off x="1979430" y="-7198"/>
              <a:ext cx="12182348" cy="5823563"/>
              <a:chOff x="170572" y="-7198"/>
              <a:chExt cx="12182348" cy="5823563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17C3102-ACBA-E8C5-6F35-081C6D78EDE7}"/>
                  </a:ext>
                </a:extLst>
              </p:cNvPr>
              <p:cNvSpPr/>
              <p:nvPr/>
            </p:nvSpPr>
            <p:spPr>
              <a:xfrm flipH="1">
                <a:off x="170572" y="-7198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7A3590C-438A-8457-807C-C25AD61FAEBE}"/>
                  </a:ext>
                </a:extLst>
              </p:cNvPr>
              <p:cNvSpPr txBox="1"/>
              <p:nvPr/>
            </p:nvSpPr>
            <p:spPr>
              <a:xfrm>
                <a:off x="236024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478497-D177-FA72-C3AF-A67D216F07F0}"/>
                </a:ext>
              </a:extLst>
            </p:cNvPr>
            <p:cNvSpPr txBox="1"/>
            <p:nvPr/>
          </p:nvSpPr>
          <p:spPr>
            <a:xfrm>
              <a:off x="2621141" y="266176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Puromycin selection</a:t>
              </a:r>
            </a:p>
            <a:p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4EBD4D-0555-62D7-24B5-CE1557081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2"/>
            <a:stretch>
              <a:fillRect/>
            </a:stretch>
          </p:blipFill>
          <p:spPr bwMode="auto">
            <a:xfrm>
              <a:off x="3032759" y="733253"/>
              <a:ext cx="8186467" cy="43468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472D08-7FCD-960F-B93B-DCB92F971755}"/>
              </a:ext>
            </a:extLst>
          </p:cNvPr>
          <p:cNvGrpSpPr/>
          <p:nvPr/>
        </p:nvGrpSpPr>
        <p:grpSpPr>
          <a:xfrm>
            <a:off x="11226531" y="-7199"/>
            <a:ext cx="12182348" cy="5823563"/>
            <a:chOff x="2686035" y="-7199"/>
            <a:chExt cx="12182348" cy="58235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4DCC390-B0B5-E8C0-EB90-88DC10C27FF6}"/>
                </a:ext>
              </a:extLst>
            </p:cNvPr>
            <p:cNvGrpSpPr/>
            <p:nvPr/>
          </p:nvGrpSpPr>
          <p:grpSpPr>
            <a:xfrm>
              <a:off x="2686035" y="-7199"/>
              <a:ext cx="12182348" cy="5823563"/>
              <a:chOff x="339745" y="-7199"/>
              <a:chExt cx="12182348" cy="582356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8A6067D-B7E2-E30F-9F0C-9A04283A1587}"/>
                  </a:ext>
                </a:extLst>
              </p:cNvPr>
              <p:cNvSpPr/>
              <p:nvPr/>
            </p:nvSpPr>
            <p:spPr>
              <a:xfrm flipH="1">
                <a:off x="339745" y="-7199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686BBB0-C9DE-EE2A-0883-E6919C6D5709}"/>
                  </a:ext>
                </a:extLst>
              </p:cNvPr>
              <p:cNvSpPr txBox="1"/>
              <p:nvPr/>
            </p:nvSpPr>
            <p:spPr>
              <a:xfrm>
                <a:off x="38298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4CC4D5-84E2-2533-DEB4-A7F8297E4031}"/>
                </a:ext>
              </a:extLst>
            </p:cNvPr>
            <p:cNvSpPr txBox="1"/>
            <p:nvPr/>
          </p:nvSpPr>
          <p:spPr>
            <a:xfrm>
              <a:off x="3255681" y="268941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Transduction of K562 cells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0CC174-93C7-4AEB-F421-6291930A54F4}"/>
              </a:ext>
            </a:extLst>
          </p:cNvPr>
          <p:cNvGrpSpPr/>
          <p:nvPr/>
        </p:nvGrpSpPr>
        <p:grpSpPr>
          <a:xfrm>
            <a:off x="11404813" y="-11545"/>
            <a:ext cx="12533548" cy="5823563"/>
            <a:chOff x="2900893" y="-11545"/>
            <a:chExt cx="12533548" cy="582356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BD4E2F6-0E2F-F368-B133-3A74DAF477AD}"/>
                </a:ext>
              </a:extLst>
            </p:cNvPr>
            <p:cNvGrpSpPr/>
            <p:nvPr/>
          </p:nvGrpSpPr>
          <p:grpSpPr>
            <a:xfrm>
              <a:off x="2900893" y="-11545"/>
              <a:ext cx="12182348" cy="5823563"/>
              <a:chOff x="7419" y="-5173"/>
              <a:chExt cx="12182348" cy="582356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34B35E7-126D-38E6-97EB-3AF2C9F9A6F2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38C239D-E536-6803-0130-B25159893A99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C309716-A066-E6A9-A123-028D7A2513E9}"/>
                </a:ext>
              </a:extLst>
            </p:cNvPr>
            <p:cNvSpPr txBox="1"/>
            <p:nvPr/>
          </p:nvSpPr>
          <p:spPr>
            <a:xfrm>
              <a:off x="3468485" y="290560"/>
              <a:ext cx="119659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Cytotoxic activity of CB‑NK and NK‑92 cells against AML cell lines</a:t>
              </a:r>
            </a:p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6ED8E9B-D810-3D69-FE70-44ECCF4C6175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DCC84-1531-E1FA-E9DE-FC93BA94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00131A-70EC-7748-1668-E214BE88C494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CB723A-1BCC-CCF7-23AD-66A31FF33EC5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658AE-DF24-A00E-8938-2AC8350B9B38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F7D83A-60FA-40B0-52B9-8A3BBB2642D2}"/>
              </a:ext>
            </a:extLst>
          </p:cNvPr>
          <p:cNvSpPr txBox="1"/>
          <p:nvPr/>
        </p:nvSpPr>
        <p:spPr>
          <a:xfrm>
            <a:off x="6112661" y="6394208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C46AEA-6C60-6E97-804E-EAA461D2F8DF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D450B-BFE4-1BE1-2F6D-B499B5C80E11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5927E0-199A-666B-02AA-4FF38E3D64C9}"/>
              </a:ext>
            </a:extLst>
          </p:cNvPr>
          <p:cNvGrpSpPr/>
          <p:nvPr/>
        </p:nvGrpSpPr>
        <p:grpSpPr>
          <a:xfrm>
            <a:off x="605132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D0456A-111B-FC9D-4D0B-BE68B3229EB1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958693D-9A6A-2212-7E28-9F5040B53C96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509FB88-7910-B9A2-5021-466650F94281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8905431-B296-58F0-8A6D-35225AFD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0C00CD3A-954C-5131-21A6-50AF5D8AAB0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C41F1E3-60BB-2E7C-0200-D87D3C6EDEC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B913D432-B971-2B45-79E3-59FDEE773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4FC0F91A-8239-649F-E12A-F93F69F98F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5447015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1A663903-D75D-8C2E-CB38-2843E352CFA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9EFFE56-9C64-EA44-7863-C27D5368B4B9}"/>
              </a:ext>
            </a:extLst>
          </p:cNvPr>
          <p:cNvGrpSpPr/>
          <p:nvPr/>
        </p:nvGrpSpPr>
        <p:grpSpPr>
          <a:xfrm>
            <a:off x="11568238" y="-5174"/>
            <a:ext cx="12182348" cy="5823563"/>
            <a:chOff x="3539806" y="-5174"/>
            <a:chExt cx="12182348" cy="582356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6A9FF70-84ED-8237-746F-511D2B1DEB78}"/>
                </a:ext>
              </a:extLst>
            </p:cNvPr>
            <p:cNvGrpSpPr/>
            <p:nvPr/>
          </p:nvGrpSpPr>
          <p:grpSpPr>
            <a:xfrm>
              <a:off x="3539806" y="-5174"/>
              <a:ext cx="12182348" cy="5823563"/>
              <a:chOff x="40077" y="-5173"/>
              <a:chExt cx="12182348" cy="5823563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2735C41-B90B-690E-07DB-E34FF42EFAE2}"/>
                  </a:ext>
                </a:extLst>
              </p:cNvPr>
              <p:cNvSpPr/>
              <p:nvPr/>
            </p:nvSpPr>
            <p:spPr>
              <a:xfrm flipH="1">
                <a:off x="40077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D86D7CF-553D-D9F0-281A-BC9B00527853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3F2536D-BA50-EF23-D43C-AE50AEC371A6}"/>
                </a:ext>
              </a:extLst>
            </p:cNvPr>
            <p:cNvSpPr txBox="1"/>
            <p:nvPr/>
          </p:nvSpPr>
          <p:spPr>
            <a:xfrm>
              <a:off x="4181717" y="272272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aAPCs</a:t>
              </a:r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as potential substitutes for IL‑15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6DC5F33-A1CB-C0C0-D3C9-68825BB8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9988" y="1017073"/>
              <a:ext cx="10272042" cy="3882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48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B5318-EDF7-FDD0-A8B3-61595612F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938166B-5486-BD2B-EC84-1E20F3F35802}"/>
              </a:ext>
            </a:extLst>
          </p:cNvPr>
          <p:cNvGrpSpPr/>
          <p:nvPr/>
        </p:nvGrpSpPr>
        <p:grpSpPr>
          <a:xfrm>
            <a:off x="7419" y="-5173"/>
            <a:ext cx="12182348" cy="5823563"/>
            <a:chOff x="7419" y="-5173"/>
            <a:chExt cx="12182348" cy="58235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4358595-21D5-27CD-190C-BA8DC51FB3E0}"/>
                </a:ext>
              </a:extLst>
            </p:cNvPr>
            <p:cNvGrpSpPr/>
            <p:nvPr/>
          </p:nvGrpSpPr>
          <p:grpSpPr>
            <a:xfrm>
              <a:off x="7419" y="-5173"/>
              <a:ext cx="12182348" cy="5823563"/>
              <a:chOff x="7419" y="-5173"/>
              <a:chExt cx="12182348" cy="582356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87E97D8-8020-B819-AD1F-5C6DC4F7D6AE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926CA0-FDD6-2DD2-837B-3802AF397A8E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840353-0F40-ED3B-780A-3C3B11626D79}"/>
                </a:ext>
              </a:extLst>
            </p:cNvPr>
            <p:cNvSpPr txBox="1"/>
            <p:nvPr/>
          </p:nvSpPr>
          <p:spPr>
            <a:xfrm>
              <a:off x="621653" y="260080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Purity of CB‑NK cells</a:t>
              </a:r>
            </a:p>
            <a:p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EF550F-B0CB-631F-CB52-D22CDF557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142" y="662420"/>
              <a:ext cx="8443388" cy="44474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FD7C6-0373-5D20-8FE8-8CCCD8342534}"/>
              </a:ext>
            </a:extLst>
          </p:cNvPr>
          <p:cNvGrpSpPr/>
          <p:nvPr/>
        </p:nvGrpSpPr>
        <p:grpSpPr>
          <a:xfrm>
            <a:off x="150630" y="-7198"/>
            <a:ext cx="12182348" cy="5823563"/>
            <a:chOff x="1979430" y="-7198"/>
            <a:chExt cx="12182348" cy="5823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F1EBC46-6456-51AB-16FF-E88AC09204F3}"/>
                </a:ext>
              </a:extLst>
            </p:cNvPr>
            <p:cNvGrpSpPr/>
            <p:nvPr/>
          </p:nvGrpSpPr>
          <p:grpSpPr>
            <a:xfrm>
              <a:off x="1979430" y="-7198"/>
              <a:ext cx="12182348" cy="5823563"/>
              <a:chOff x="170572" y="-7198"/>
              <a:chExt cx="12182348" cy="5823563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3DC89D2-7EE4-EDD8-7BC7-85A0F3783C0B}"/>
                  </a:ext>
                </a:extLst>
              </p:cNvPr>
              <p:cNvSpPr/>
              <p:nvPr/>
            </p:nvSpPr>
            <p:spPr>
              <a:xfrm flipH="1">
                <a:off x="170572" y="-7198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0AB2452-49DF-B351-5A9B-09A7D3BE298E}"/>
                  </a:ext>
                </a:extLst>
              </p:cNvPr>
              <p:cNvSpPr txBox="1"/>
              <p:nvPr/>
            </p:nvSpPr>
            <p:spPr>
              <a:xfrm>
                <a:off x="236024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C7650F-64F5-9355-4710-E006164EC58F}"/>
                </a:ext>
              </a:extLst>
            </p:cNvPr>
            <p:cNvSpPr txBox="1"/>
            <p:nvPr/>
          </p:nvSpPr>
          <p:spPr>
            <a:xfrm>
              <a:off x="2621141" y="266176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Puromycin selection</a:t>
              </a:r>
            </a:p>
            <a:p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5D41DC-467F-D53C-8187-33E93D78D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2"/>
            <a:stretch>
              <a:fillRect/>
            </a:stretch>
          </p:blipFill>
          <p:spPr bwMode="auto">
            <a:xfrm>
              <a:off x="3032759" y="733253"/>
              <a:ext cx="8186467" cy="43468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E97B6D-CAEE-5406-FFC6-F14C98CAF01C}"/>
              </a:ext>
            </a:extLst>
          </p:cNvPr>
          <p:cNvGrpSpPr/>
          <p:nvPr/>
        </p:nvGrpSpPr>
        <p:grpSpPr>
          <a:xfrm>
            <a:off x="290307" y="-7199"/>
            <a:ext cx="12182348" cy="5823563"/>
            <a:chOff x="2686035" y="-7199"/>
            <a:chExt cx="12182348" cy="58235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7671988-D5E8-D561-3C3D-C1281304CCAD}"/>
                </a:ext>
              </a:extLst>
            </p:cNvPr>
            <p:cNvGrpSpPr/>
            <p:nvPr/>
          </p:nvGrpSpPr>
          <p:grpSpPr>
            <a:xfrm>
              <a:off x="2686035" y="-7199"/>
              <a:ext cx="12182348" cy="5823563"/>
              <a:chOff x="339745" y="-7199"/>
              <a:chExt cx="12182348" cy="582356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94DAFC7-2B78-9A88-4E71-18C54304ECF8}"/>
                  </a:ext>
                </a:extLst>
              </p:cNvPr>
              <p:cNvSpPr/>
              <p:nvPr/>
            </p:nvSpPr>
            <p:spPr>
              <a:xfrm flipH="1">
                <a:off x="339745" y="-7199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B004CDF-6985-D310-06FA-20935C873DF9}"/>
                  </a:ext>
                </a:extLst>
              </p:cNvPr>
              <p:cNvSpPr txBox="1"/>
              <p:nvPr/>
            </p:nvSpPr>
            <p:spPr>
              <a:xfrm>
                <a:off x="38298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78B6C3-65F8-88D0-DE6A-8EE5E87A9208}"/>
                </a:ext>
              </a:extLst>
            </p:cNvPr>
            <p:cNvSpPr txBox="1"/>
            <p:nvPr/>
          </p:nvSpPr>
          <p:spPr>
            <a:xfrm>
              <a:off x="3255681" y="268941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Transduction of K562 cells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BB7B00-03A0-E984-8A07-4BF6039D2BE7}"/>
              </a:ext>
            </a:extLst>
          </p:cNvPr>
          <p:cNvGrpSpPr/>
          <p:nvPr/>
        </p:nvGrpSpPr>
        <p:grpSpPr>
          <a:xfrm>
            <a:off x="11404813" y="-11545"/>
            <a:ext cx="12533548" cy="5823563"/>
            <a:chOff x="2900893" y="-11545"/>
            <a:chExt cx="12533548" cy="582356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F5F517B-8E89-47D1-BE7E-DA6033BCA151}"/>
                </a:ext>
              </a:extLst>
            </p:cNvPr>
            <p:cNvGrpSpPr/>
            <p:nvPr/>
          </p:nvGrpSpPr>
          <p:grpSpPr>
            <a:xfrm>
              <a:off x="2900893" y="-11545"/>
              <a:ext cx="12182348" cy="5823563"/>
              <a:chOff x="7419" y="-5173"/>
              <a:chExt cx="12182348" cy="582356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85356AE-8F65-896D-AE2A-CF0D3DB7E33B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CAF342E-7D87-B31C-58A8-EEBD647A7017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C5438E-D69A-A8D4-80BB-05AC21186F1D}"/>
                </a:ext>
              </a:extLst>
            </p:cNvPr>
            <p:cNvSpPr txBox="1"/>
            <p:nvPr/>
          </p:nvSpPr>
          <p:spPr>
            <a:xfrm>
              <a:off x="3468485" y="290560"/>
              <a:ext cx="119659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Cytotoxic activity of CB‑NK and NK‑92 cells against AML cell lines</a:t>
              </a:r>
            </a:p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C1750AB-521A-FD33-651A-A39B8EFDC22E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13D1E-B0FB-7D3F-F658-4FD24161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9C4929-0482-8E33-31C2-5C6C69533699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897D10-491A-F27F-E1B7-070ABCD3E9BF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F6635-B134-15ED-6BD8-94872B2ABF1C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A4E237-244C-C9BC-6E53-21FD6636327C}"/>
              </a:ext>
            </a:extLst>
          </p:cNvPr>
          <p:cNvSpPr txBox="1"/>
          <p:nvPr/>
        </p:nvSpPr>
        <p:spPr>
          <a:xfrm>
            <a:off x="6112661" y="6394208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5DE9E2-1E96-00E5-20B4-150EE770DC5C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AEEC6-9DEE-8735-200D-876FD062C4E8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F41578-C39E-74F5-5401-5D8B944A42E6}"/>
              </a:ext>
            </a:extLst>
          </p:cNvPr>
          <p:cNvGrpSpPr/>
          <p:nvPr/>
        </p:nvGrpSpPr>
        <p:grpSpPr>
          <a:xfrm>
            <a:off x="605132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B9DB5C-287C-C5B8-E835-32AF9B28ACE2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639A0EE-0C47-A43D-562F-AAAF31752344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3D6F3B0-7EAC-9D11-7425-8E24D43DC9B0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BD66166-973F-8A15-956D-2AABB99F3BA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D7B5D8B6-DD42-1EBC-18A1-679C220CFBC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1F37B378-6905-C606-DD2C-99B7D95BFAB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DA489AA2-D77D-2207-880A-9E1289287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A3676C7-F3CB-D58C-C471-2623CB9E8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5447015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FC33D5F0-0B44-5307-6D8D-6715A3F0A8B0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01E95FE-7443-F7FA-B7D2-7CA90660CEAD}"/>
              </a:ext>
            </a:extLst>
          </p:cNvPr>
          <p:cNvGrpSpPr/>
          <p:nvPr/>
        </p:nvGrpSpPr>
        <p:grpSpPr>
          <a:xfrm>
            <a:off x="11568238" y="-5174"/>
            <a:ext cx="12182348" cy="5823563"/>
            <a:chOff x="3539806" y="-5174"/>
            <a:chExt cx="12182348" cy="582356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244147D-0A30-082D-C96B-56E71CA59C14}"/>
                </a:ext>
              </a:extLst>
            </p:cNvPr>
            <p:cNvGrpSpPr/>
            <p:nvPr/>
          </p:nvGrpSpPr>
          <p:grpSpPr>
            <a:xfrm>
              <a:off x="3539806" y="-5174"/>
              <a:ext cx="12182348" cy="5823563"/>
              <a:chOff x="40077" y="-5173"/>
              <a:chExt cx="12182348" cy="5823563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E49A08F-C48F-B53F-0072-46012DB421F0}"/>
                  </a:ext>
                </a:extLst>
              </p:cNvPr>
              <p:cNvSpPr/>
              <p:nvPr/>
            </p:nvSpPr>
            <p:spPr>
              <a:xfrm flipH="1">
                <a:off x="40077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E8586A6-7CB2-600F-3DCC-F0D6450ADF2B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AA2D98-09FD-10C4-E35B-5A067051DBF0}"/>
                </a:ext>
              </a:extLst>
            </p:cNvPr>
            <p:cNvSpPr txBox="1"/>
            <p:nvPr/>
          </p:nvSpPr>
          <p:spPr>
            <a:xfrm>
              <a:off x="4181717" y="272272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aAPCs</a:t>
              </a:r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as potential substitutes for IL‑15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AFE26F-B8D1-A946-3D52-D1E224B66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9988" y="1017073"/>
              <a:ext cx="10272042" cy="388274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5389A30-7876-B395-422E-B9A3CF588D8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064" b="24013"/>
          <a:stretch>
            <a:fillRect/>
          </a:stretch>
        </p:blipFill>
        <p:spPr>
          <a:xfrm>
            <a:off x="3815969" y="665988"/>
            <a:ext cx="4591050" cy="44922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4DCC06-7118-737D-4063-DF255252B0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1562" y="801438"/>
            <a:ext cx="8181442" cy="42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42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8D212-5875-8680-3D05-4DF9645B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F7F4EB-370F-F2CA-09DE-C2D84754F1D4}"/>
              </a:ext>
            </a:extLst>
          </p:cNvPr>
          <p:cNvGrpSpPr/>
          <p:nvPr/>
        </p:nvGrpSpPr>
        <p:grpSpPr>
          <a:xfrm>
            <a:off x="1" y="96695"/>
            <a:ext cx="12192000" cy="5050970"/>
            <a:chOff x="1" y="903515"/>
            <a:chExt cx="12192000" cy="50509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FCCD73-450A-852C-8801-67A41CA4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903515"/>
              <a:ext cx="12192000" cy="505097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5A9052-8D80-E78A-1E05-4199CAC1306E}"/>
                </a:ext>
              </a:extLst>
            </p:cNvPr>
            <p:cNvSpPr/>
            <p:nvPr/>
          </p:nvSpPr>
          <p:spPr>
            <a:xfrm>
              <a:off x="420914" y="4513943"/>
              <a:ext cx="11350172" cy="420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1166E5-D8ED-1F93-FCE3-BEF2F9F6E347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8E68F-AEF0-FC68-FE82-4AE108C5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9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Picture 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0783427-1229-433F-FFC6-AF3E7E75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9BD5B129-EA58-2043-74CD-346DE5BDE4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6B01282-27D1-CF23-AEF7-230355D33A4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3840545C-2CFE-58A1-A16B-39D52ADF1EF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B1FDCB-A57C-4A16-F39E-79E79787BB9E}"/>
              </a:ext>
            </a:extLst>
          </p:cNvPr>
          <p:cNvSpPr txBox="1"/>
          <p:nvPr/>
        </p:nvSpPr>
        <p:spPr>
          <a:xfrm>
            <a:off x="215200" y="6394676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9F94B6-3568-B12C-2AD4-30638FEB7E60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5EAB9E-B589-83A4-9DB6-2DDCCCD35EE0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370DC3-A08D-19DD-7A00-F5473AAD504C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0BDAB-EFED-7C78-DD28-F8C6F74614DD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ABCB1-5E25-4864-3947-117BF256B5A4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6EF92B-4EAF-EB7C-438B-46B9AC68CC3C}"/>
              </a:ext>
            </a:extLst>
          </p:cNvPr>
          <p:cNvGrpSpPr/>
          <p:nvPr/>
        </p:nvGrpSpPr>
        <p:grpSpPr>
          <a:xfrm>
            <a:off x="11453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2EFF3E-49DB-C423-BE5D-72F93440C007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1B3A59-7303-2AB8-A91C-3308314D8EB1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2BB978-53D2-3DF2-6C2D-100032F4624E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B3976576-90E2-493E-5D4B-8B9021743F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5433369"/>
            <a:ext cx="619530" cy="61953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2D236F22-DCA1-CC46-36D5-FE98C27551B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93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84BD1-012B-026F-F5CC-3ACD5842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8A2318-243A-DC86-F5DF-02C001464A44}"/>
              </a:ext>
            </a:extLst>
          </p:cNvPr>
          <p:cNvGrpSpPr/>
          <p:nvPr/>
        </p:nvGrpSpPr>
        <p:grpSpPr>
          <a:xfrm>
            <a:off x="7419" y="-5173"/>
            <a:ext cx="12182348" cy="5823563"/>
            <a:chOff x="7419" y="-5173"/>
            <a:chExt cx="12182348" cy="58235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7A1125-02B0-6362-76A9-3FE908496591}"/>
                </a:ext>
              </a:extLst>
            </p:cNvPr>
            <p:cNvGrpSpPr/>
            <p:nvPr/>
          </p:nvGrpSpPr>
          <p:grpSpPr>
            <a:xfrm>
              <a:off x="7419" y="-5173"/>
              <a:ext cx="12182348" cy="5823563"/>
              <a:chOff x="7419" y="-5173"/>
              <a:chExt cx="12182348" cy="582356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06CF30-FAC5-9150-0074-F216AE36FA26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236F623-44A6-621A-D6E0-EB66CCED8890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365EF8-FD87-8FC2-D0A9-EE14339CD0E6}"/>
                </a:ext>
              </a:extLst>
            </p:cNvPr>
            <p:cNvSpPr txBox="1"/>
            <p:nvPr/>
          </p:nvSpPr>
          <p:spPr>
            <a:xfrm>
              <a:off x="621653" y="260080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Purity of CB‑NK cells</a:t>
              </a:r>
            </a:p>
            <a:p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A68662-A816-AD39-EA0B-E1FC6D1F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142" y="662420"/>
              <a:ext cx="8443388" cy="44474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5DF00E-1B46-1B40-D26E-772EA7CA943B}"/>
              </a:ext>
            </a:extLst>
          </p:cNvPr>
          <p:cNvGrpSpPr/>
          <p:nvPr/>
        </p:nvGrpSpPr>
        <p:grpSpPr>
          <a:xfrm>
            <a:off x="150630" y="-7198"/>
            <a:ext cx="12182348" cy="5823563"/>
            <a:chOff x="1979430" y="-7198"/>
            <a:chExt cx="12182348" cy="5823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302EA5E-C3FA-41E6-6FBA-8A08DBB0B35E}"/>
                </a:ext>
              </a:extLst>
            </p:cNvPr>
            <p:cNvGrpSpPr/>
            <p:nvPr/>
          </p:nvGrpSpPr>
          <p:grpSpPr>
            <a:xfrm>
              <a:off x="1979430" y="-7198"/>
              <a:ext cx="12182348" cy="5823563"/>
              <a:chOff x="170572" y="-7198"/>
              <a:chExt cx="12182348" cy="5823563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2EF1FE1-69CC-2D45-C402-55F0BA73E719}"/>
                  </a:ext>
                </a:extLst>
              </p:cNvPr>
              <p:cNvSpPr/>
              <p:nvPr/>
            </p:nvSpPr>
            <p:spPr>
              <a:xfrm flipH="1">
                <a:off x="170572" y="-7198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CB364C-AE2A-B3B5-8C23-C8B38A5D01B8}"/>
                  </a:ext>
                </a:extLst>
              </p:cNvPr>
              <p:cNvSpPr txBox="1"/>
              <p:nvPr/>
            </p:nvSpPr>
            <p:spPr>
              <a:xfrm>
                <a:off x="236024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B194FF-5A95-C325-0E5E-8C7C659DE54A}"/>
                </a:ext>
              </a:extLst>
            </p:cNvPr>
            <p:cNvSpPr txBox="1"/>
            <p:nvPr/>
          </p:nvSpPr>
          <p:spPr>
            <a:xfrm>
              <a:off x="2621141" y="266176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Puromycin selection</a:t>
              </a:r>
            </a:p>
            <a:p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AB2D8C-6681-1B08-07D3-55C390DD7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2"/>
            <a:stretch>
              <a:fillRect/>
            </a:stretch>
          </p:blipFill>
          <p:spPr bwMode="auto">
            <a:xfrm>
              <a:off x="3032759" y="733253"/>
              <a:ext cx="8186467" cy="43468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23F6A5-FC6C-015C-CDC6-3C3C7260FC6A}"/>
              </a:ext>
            </a:extLst>
          </p:cNvPr>
          <p:cNvGrpSpPr/>
          <p:nvPr/>
        </p:nvGrpSpPr>
        <p:grpSpPr>
          <a:xfrm>
            <a:off x="290307" y="-7199"/>
            <a:ext cx="12182348" cy="5823563"/>
            <a:chOff x="2686035" y="-7199"/>
            <a:chExt cx="12182348" cy="58235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3769C96-5A9E-0C2A-2B3E-50960FD98769}"/>
                </a:ext>
              </a:extLst>
            </p:cNvPr>
            <p:cNvGrpSpPr/>
            <p:nvPr/>
          </p:nvGrpSpPr>
          <p:grpSpPr>
            <a:xfrm>
              <a:off x="2686035" y="-7199"/>
              <a:ext cx="12182348" cy="5823563"/>
              <a:chOff x="339745" y="-7199"/>
              <a:chExt cx="12182348" cy="582356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634182F-B616-E1AB-19C2-554AC9B64506}"/>
                  </a:ext>
                </a:extLst>
              </p:cNvPr>
              <p:cNvSpPr/>
              <p:nvPr/>
            </p:nvSpPr>
            <p:spPr>
              <a:xfrm flipH="1">
                <a:off x="339745" y="-7199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4CA0575-6B15-DA30-688A-A6FDCAE5B7D8}"/>
                  </a:ext>
                </a:extLst>
              </p:cNvPr>
              <p:cNvSpPr txBox="1"/>
              <p:nvPr/>
            </p:nvSpPr>
            <p:spPr>
              <a:xfrm>
                <a:off x="38298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5D344F-EEC7-454A-5B85-69AAC994762F}"/>
                </a:ext>
              </a:extLst>
            </p:cNvPr>
            <p:cNvSpPr txBox="1"/>
            <p:nvPr/>
          </p:nvSpPr>
          <p:spPr>
            <a:xfrm>
              <a:off x="3255681" y="268941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Transduction of K562 cells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2529B5-E29E-2740-2700-4C6B17C9C17F}"/>
              </a:ext>
            </a:extLst>
          </p:cNvPr>
          <p:cNvGrpSpPr/>
          <p:nvPr/>
        </p:nvGrpSpPr>
        <p:grpSpPr>
          <a:xfrm>
            <a:off x="432013" y="-11545"/>
            <a:ext cx="12533548" cy="5823563"/>
            <a:chOff x="2900893" y="-11545"/>
            <a:chExt cx="12533548" cy="582356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22A1323-BE85-B244-4156-CDF846C4A0E3}"/>
                </a:ext>
              </a:extLst>
            </p:cNvPr>
            <p:cNvGrpSpPr/>
            <p:nvPr/>
          </p:nvGrpSpPr>
          <p:grpSpPr>
            <a:xfrm>
              <a:off x="2900893" y="-11545"/>
              <a:ext cx="12182348" cy="5823563"/>
              <a:chOff x="7419" y="-5173"/>
              <a:chExt cx="12182348" cy="582356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C60BC4C-F282-07DC-47C3-5BB3405FAA40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DD74C55-6883-2590-9871-81767749C529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0A999A-4E8C-82B2-A994-E5EE761ED02A}"/>
                </a:ext>
              </a:extLst>
            </p:cNvPr>
            <p:cNvSpPr txBox="1"/>
            <p:nvPr/>
          </p:nvSpPr>
          <p:spPr>
            <a:xfrm>
              <a:off x="3468485" y="290560"/>
              <a:ext cx="119659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Cytotoxic activity of CB‑NK and NK‑92 cells against AML cell lines</a:t>
              </a:r>
            </a:p>
            <a:p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876E5CB-FC10-C63E-824D-86A4D1D079F1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AC082-B790-2163-0B30-1CFA6363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908161-5D7D-1054-A544-AB83CD68B3BA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0855C0-2F56-3F08-07FA-196F1793589B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1831A5-563A-0320-DA7B-96A59FAC5B42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73819-6937-7BA4-D15B-A42808D24DB1}"/>
              </a:ext>
            </a:extLst>
          </p:cNvPr>
          <p:cNvSpPr txBox="1"/>
          <p:nvPr/>
        </p:nvSpPr>
        <p:spPr>
          <a:xfrm>
            <a:off x="6112661" y="6394208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9494AE-998A-3FC2-8B32-AB1DDC75DB00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9CD5DD-412E-F20B-E136-0FAE65B610E4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77C38F-A12E-CD1E-30B3-87C2DF15ADBC}"/>
              </a:ext>
            </a:extLst>
          </p:cNvPr>
          <p:cNvGrpSpPr/>
          <p:nvPr/>
        </p:nvGrpSpPr>
        <p:grpSpPr>
          <a:xfrm>
            <a:off x="605132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B88515-0171-48C6-2720-3CBD9BF78BD6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013147-318B-EEEC-11D9-87212DB3CB9F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D21B102-81BC-D75A-BD67-EC3C5AA7BE47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1809E682-D438-B7AF-3325-8042A226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DFC5166B-95E3-5B27-1C8C-C68F3AD69B8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BD8827F-12C1-6AF0-B465-1D2BF3CD9AF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3933016B-48C9-2690-7C3C-CE6D3EE9B7B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0E1F62CC-5B1C-B81D-8426-3368F84082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5447015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B032990C-9463-B3D7-4265-309EACF7237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544D482-48AD-B9D6-B082-8E77D6273E14}"/>
              </a:ext>
            </a:extLst>
          </p:cNvPr>
          <p:cNvGrpSpPr/>
          <p:nvPr/>
        </p:nvGrpSpPr>
        <p:grpSpPr>
          <a:xfrm>
            <a:off x="11568238" y="-5174"/>
            <a:ext cx="12182348" cy="5823563"/>
            <a:chOff x="3539806" y="-5174"/>
            <a:chExt cx="12182348" cy="582356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BFC0AA-33C5-6B21-1D52-D5AD7D864701}"/>
                </a:ext>
              </a:extLst>
            </p:cNvPr>
            <p:cNvGrpSpPr/>
            <p:nvPr/>
          </p:nvGrpSpPr>
          <p:grpSpPr>
            <a:xfrm>
              <a:off x="3539806" y="-5174"/>
              <a:ext cx="12182348" cy="5823563"/>
              <a:chOff x="40077" y="-5173"/>
              <a:chExt cx="12182348" cy="5823563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42722AB-BBAC-BF57-FEAA-05D01293F76A}"/>
                  </a:ext>
                </a:extLst>
              </p:cNvPr>
              <p:cNvSpPr/>
              <p:nvPr/>
            </p:nvSpPr>
            <p:spPr>
              <a:xfrm flipH="1">
                <a:off x="40077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5CCF5F9-2DBF-4FBA-1AE7-10656775A37C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EBFE3C-BCA2-A19D-5EC1-38B67BB05AD1}"/>
                </a:ext>
              </a:extLst>
            </p:cNvPr>
            <p:cNvSpPr txBox="1"/>
            <p:nvPr/>
          </p:nvSpPr>
          <p:spPr>
            <a:xfrm>
              <a:off x="4181717" y="272272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aAPCs</a:t>
              </a:r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as potential substitutes for IL‑15</a:t>
              </a:r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7A5C12-B091-5AF3-AB41-6D37516A3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49988" y="1017073"/>
              <a:ext cx="10272042" cy="388274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CB9A919-3808-27B5-98C5-AABE4A70D0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3592" y="763571"/>
            <a:ext cx="6376045" cy="43165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E6A6D1-E093-D130-0800-4DC04D3F07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7830" y="817866"/>
            <a:ext cx="5727882" cy="43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7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9944B-E51D-2626-B90C-81D70D730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D0656-FBD4-1B2F-489F-2B951420BBA2}"/>
              </a:ext>
            </a:extLst>
          </p:cNvPr>
          <p:cNvGrpSpPr/>
          <p:nvPr/>
        </p:nvGrpSpPr>
        <p:grpSpPr>
          <a:xfrm>
            <a:off x="7419" y="-5173"/>
            <a:ext cx="12182348" cy="5823563"/>
            <a:chOff x="7419" y="-5173"/>
            <a:chExt cx="12182348" cy="58235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826290-C990-2543-FEC7-69683DCB2353}"/>
                </a:ext>
              </a:extLst>
            </p:cNvPr>
            <p:cNvGrpSpPr/>
            <p:nvPr/>
          </p:nvGrpSpPr>
          <p:grpSpPr>
            <a:xfrm>
              <a:off x="7419" y="-5173"/>
              <a:ext cx="12182348" cy="5823563"/>
              <a:chOff x="7419" y="-5173"/>
              <a:chExt cx="12182348" cy="5823563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4ED5DA3-A954-8EB9-83B7-AF013EBBDDDD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660B048-5566-5727-3E3F-27F9A0974EE4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24F281-5751-D214-B350-2035A77E0261}"/>
                </a:ext>
              </a:extLst>
            </p:cNvPr>
            <p:cNvSpPr txBox="1"/>
            <p:nvPr/>
          </p:nvSpPr>
          <p:spPr>
            <a:xfrm>
              <a:off x="621653" y="260080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Purity of CB‑NK cells</a:t>
              </a:r>
            </a:p>
            <a:p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269D7E-A497-CE74-924D-F03E3109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142" y="662420"/>
              <a:ext cx="8443388" cy="444749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BB0456-F5A6-FA2D-704B-98EC5058612A}"/>
              </a:ext>
            </a:extLst>
          </p:cNvPr>
          <p:cNvGrpSpPr/>
          <p:nvPr/>
        </p:nvGrpSpPr>
        <p:grpSpPr>
          <a:xfrm>
            <a:off x="150630" y="-7198"/>
            <a:ext cx="12182348" cy="5823563"/>
            <a:chOff x="1979430" y="-7198"/>
            <a:chExt cx="12182348" cy="5823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C9AF09B-92A1-0A22-020B-DA58354E522B}"/>
                </a:ext>
              </a:extLst>
            </p:cNvPr>
            <p:cNvGrpSpPr/>
            <p:nvPr/>
          </p:nvGrpSpPr>
          <p:grpSpPr>
            <a:xfrm>
              <a:off x="1979430" y="-7198"/>
              <a:ext cx="12182348" cy="5823563"/>
              <a:chOff x="170572" y="-7198"/>
              <a:chExt cx="12182348" cy="5823563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C91B981-49F4-8DE8-31C5-149AE4F15D1B}"/>
                  </a:ext>
                </a:extLst>
              </p:cNvPr>
              <p:cNvSpPr/>
              <p:nvPr/>
            </p:nvSpPr>
            <p:spPr>
              <a:xfrm flipH="1">
                <a:off x="170572" y="-7198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8970E7-6019-F6E5-6E11-2123E2766412}"/>
                  </a:ext>
                </a:extLst>
              </p:cNvPr>
              <p:cNvSpPr txBox="1"/>
              <p:nvPr/>
            </p:nvSpPr>
            <p:spPr>
              <a:xfrm>
                <a:off x="236024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A11D58-46B6-F7F1-1306-396CC40B4726}"/>
                </a:ext>
              </a:extLst>
            </p:cNvPr>
            <p:cNvSpPr txBox="1"/>
            <p:nvPr/>
          </p:nvSpPr>
          <p:spPr>
            <a:xfrm>
              <a:off x="2621141" y="266176"/>
              <a:ext cx="104612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Puromycin selection</a:t>
              </a:r>
            </a:p>
            <a:p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7B9240-6813-2262-9173-BA7A38A41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2"/>
            <a:stretch>
              <a:fillRect/>
            </a:stretch>
          </p:blipFill>
          <p:spPr bwMode="auto">
            <a:xfrm>
              <a:off x="3032759" y="733253"/>
              <a:ext cx="8186467" cy="43468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CAFA2-B5B3-7121-82BE-194925A062F7}"/>
              </a:ext>
            </a:extLst>
          </p:cNvPr>
          <p:cNvGrpSpPr/>
          <p:nvPr/>
        </p:nvGrpSpPr>
        <p:grpSpPr>
          <a:xfrm>
            <a:off x="290307" y="-7199"/>
            <a:ext cx="12182348" cy="5823563"/>
            <a:chOff x="2686035" y="-7199"/>
            <a:chExt cx="12182348" cy="58235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4AF38C-6126-FC29-F4BB-BD086050F7A6}"/>
                </a:ext>
              </a:extLst>
            </p:cNvPr>
            <p:cNvGrpSpPr/>
            <p:nvPr/>
          </p:nvGrpSpPr>
          <p:grpSpPr>
            <a:xfrm>
              <a:off x="2686035" y="-7199"/>
              <a:ext cx="12182348" cy="5823563"/>
              <a:chOff x="339745" y="-7199"/>
              <a:chExt cx="12182348" cy="5823563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764E173-661A-C770-A744-AFB717C569FF}"/>
                  </a:ext>
                </a:extLst>
              </p:cNvPr>
              <p:cNvSpPr/>
              <p:nvPr/>
            </p:nvSpPr>
            <p:spPr>
              <a:xfrm flipH="1">
                <a:off x="339745" y="-7199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59B9D77-EF2E-7E70-818C-2CA8AFE8FF0A}"/>
                  </a:ext>
                </a:extLst>
              </p:cNvPr>
              <p:cNvSpPr txBox="1"/>
              <p:nvPr/>
            </p:nvSpPr>
            <p:spPr>
              <a:xfrm>
                <a:off x="38298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67F7DD-5BBF-8C8D-EE11-5D47990FCE71}"/>
                </a:ext>
              </a:extLst>
            </p:cNvPr>
            <p:cNvSpPr txBox="1"/>
            <p:nvPr/>
          </p:nvSpPr>
          <p:spPr>
            <a:xfrm>
              <a:off x="3255681" y="268941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Transduction of K562 cells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1A2F12-B8C0-E26F-D6A6-4423797B1499}"/>
              </a:ext>
            </a:extLst>
          </p:cNvPr>
          <p:cNvGrpSpPr/>
          <p:nvPr/>
        </p:nvGrpSpPr>
        <p:grpSpPr>
          <a:xfrm>
            <a:off x="432013" y="-11545"/>
            <a:ext cx="12533548" cy="5823563"/>
            <a:chOff x="2900893" y="-11545"/>
            <a:chExt cx="12533548" cy="582356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3721A37-CAEB-250F-ED53-0AB01E53C9F8}"/>
                </a:ext>
              </a:extLst>
            </p:cNvPr>
            <p:cNvGrpSpPr/>
            <p:nvPr/>
          </p:nvGrpSpPr>
          <p:grpSpPr>
            <a:xfrm>
              <a:off x="2900893" y="-11545"/>
              <a:ext cx="12182348" cy="5823563"/>
              <a:chOff x="7419" y="-5173"/>
              <a:chExt cx="12182348" cy="582356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068E7AE-A905-5AFF-C973-3623EE16E0F0}"/>
                  </a:ext>
                </a:extLst>
              </p:cNvPr>
              <p:cNvSpPr/>
              <p:nvPr/>
            </p:nvSpPr>
            <p:spPr>
              <a:xfrm flipH="1">
                <a:off x="7419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896EDF8-E90C-F5CC-2CDB-9ECD3E0E273D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2E4DF2-DCCF-FD62-A70F-42E0877F4643}"/>
                </a:ext>
              </a:extLst>
            </p:cNvPr>
            <p:cNvSpPr txBox="1"/>
            <p:nvPr/>
          </p:nvSpPr>
          <p:spPr>
            <a:xfrm>
              <a:off x="3468485" y="290560"/>
              <a:ext cx="119659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Cytotoxic activity of CB‑NK and NK‑92 cells against AML cell lines</a:t>
              </a:r>
            </a:p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FF7087-B546-0D63-6A85-31DCB6C6F742}"/>
              </a:ext>
            </a:extLst>
          </p:cNvPr>
          <p:cNvGrpSpPr/>
          <p:nvPr/>
        </p:nvGrpSpPr>
        <p:grpSpPr>
          <a:xfrm>
            <a:off x="581375" y="-5174"/>
            <a:ext cx="12182348" cy="5823563"/>
            <a:chOff x="3539806" y="-5174"/>
            <a:chExt cx="12182348" cy="582356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F5B7A9-91D8-F52F-7C50-F1342B962445}"/>
                </a:ext>
              </a:extLst>
            </p:cNvPr>
            <p:cNvGrpSpPr/>
            <p:nvPr/>
          </p:nvGrpSpPr>
          <p:grpSpPr>
            <a:xfrm>
              <a:off x="3539806" y="-5174"/>
              <a:ext cx="12182348" cy="5823563"/>
              <a:chOff x="40077" y="-5173"/>
              <a:chExt cx="12182348" cy="5823563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1CDEA0E-EAD0-F099-CA03-5083CAB52622}"/>
                  </a:ext>
                </a:extLst>
              </p:cNvPr>
              <p:cNvSpPr/>
              <p:nvPr/>
            </p:nvSpPr>
            <p:spPr>
              <a:xfrm flipH="1">
                <a:off x="40077" y="-5173"/>
                <a:ext cx="12182348" cy="5823563"/>
              </a:xfrm>
              <a:custGeom>
                <a:avLst/>
                <a:gdLst>
                  <a:gd name="connsiteX0" fmla="*/ 0 w 12182348"/>
                  <a:gd name="connsiteY0" fmla="*/ 0 h 5823563"/>
                  <a:gd name="connsiteX1" fmla="*/ 11704320 w 12182348"/>
                  <a:gd name="connsiteY1" fmla="*/ 0 h 5823563"/>
                  <a:gd name="connsiteX2" fmla="*/ 11704320 w 12182348"/>
                  <a:gd name="connsiteY2" fmla="*/ 140677 h 5823563"/>
                  <a:gd name="connsiteX3" fmla="*/ 12074496 w 12182348"/>
                  <a:gd name="connsiteY3" fmla="*/ 140677 h 5823563"/>
                  <a:gd name="connsiteX4" fmla="*/ 12182348 w 12182348"/>
                  <a:gd name="connsiteY4" fmla="*/ 248529 h 5823563"/>
                  <a:gd name="connsiteX5" fmla="*/ 12182348 w 12182348"/>
                  <a:gd name="connsiteY5" fmla="*/ 679939 h 5823563"/>
                  <a:gd name="connsiteX6" fmla="*/ 12074496 w 12182348"/>
                  <a:gd name="connsiteY6" fmla="*/ 787791 h 5823563"/>
                  <a:gd name="connsiteX7" fmla="*/ 11704320 w 12182348"/>
                  <a:gd name="connsiteY7" fmla="*/ 787791 h 5823563"/>
                  <a:gd name="connsiteX8" fmla="*/ 11704320 w 12182348"/>
                  <a:gd name="connsiteY8" fmla="*/ 5823563 h 5823563"/>
                  <a:gd name="connsiteX9" fmla="*/ 0 w 12182348"/>
                  <a:gd name="connsiteY9" fmla="*/ 5823563 h 582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82348" h="5823563">
                    <a:moveTo>
                      <a:pt x="0" y="0"/>
                    </a:moveTo>
                    <a:lnTo>
                      <a:pt x="11704320" y="0"/>
                    </a:lnTo>
                    <a:lnTo>
                      <a:pt x="11704320" y="140677"/>
                    </a:lnTo>
                    <a:lnTo>
                      <a:pt x="12074496" y="140677"/>
                    </a:lnTo>
                    <a:cubicBezTo>
                      <a:pt x="12134061" y="140677"/>
                      <a:pt x="12182348" y="188964"/>
                      <a:pt x="12182348" y="248529"/>
                    </a:cubicBezTo>
                    <a:lnTo>
                      <a:pt x="12182348" y="679939"/>
                    </a:lnTo>
                    <a:cubicBezTo>
                      <a:pt x="12182348" y="739504"/>
                      <a:pt x="12134061" y="787791"/>
                      <a:pt x="12074496" y="787791"/>
                    </a:cubicBezTo>
                    <a:lnTo>
                      <a:pt x="11704320" y="787791"/>
                    </a:lnTo>
                    <a:lnTo>
                      <a:pt x="11704320" y="5823563"/>
                    </a:lnTo>
                    <a:lnTo>
                      <a:pt x="0" y="582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79C0F3B-48F1-0716-49A3-B99BD0E5E527}"/>
                  </a:ext>
                </a:extLst>
              </p:cNvPr>
              <p:cNvSpPr txBox="1"/>
              <p:nvPr/>
            </p:nvSpPr>
            <p:spPr>
              <a:xfrm>
                <a:off x="105393" y="163285"/>
                <a:ext cx="549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FE6B2D-2F3B-EACC-7121-0FAE07B82C5D}"/>
                </a:ext>
              </a:extLst>
            </p:cNvPr>
            <p:cNvSpPr txBox="1"/>
            <p:nvPr/>
          </p:nvSpPr>
          <p:spPr>
            <a:xfrm>
              <a:off x="4181717" y="272272"/>
              <a:ext cx="10461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aAPCs</a:t>
              </a:r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as potential substitutes for IL‑15</a:t>
              </a:r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D83DC8-CF3D-9D37-E733-D35C7900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3418" y="1017073"/>
              <a:ext cx="10272042" cy="388274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B5FC31D-1E04-ACD4-8B8F-4D3A671ACE90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E1D34-FE42-1B85-96AC-14553882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C61D23-3A2C-5A55-DA6D-1C06D9E846A8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AA74B8-19D4-BF89-6E1D-E41E6F869102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5596EB-2146-8FCF-D40C-4A30E13765E4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8A127-F497-E8E7-9C37-252DF49F6E1C}"/>
              </a:ext>
            </a:extLst>
          </p:cNvPr>
          <p:cNvSpPr txBox="1"/>
          <p:nvPr/>
        </p:nvSpPr>
        <p:spPr>
          <a:xfrm>
            <a:off x="6112661" y="6394208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6511B0-1FDA-E621-4A1B-C0D9481C9858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9F801C-3B00-1629-6E6C-C010F36C06C9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160D1A-35F2-EA52-C672-39F004E14BA9}"/>
              </a:ext>
            </a:extLst>
          </p:cNvPr>
          <p:cNvGrpSpPr/>
          <p:nvPr/>
        </p:nvGrpSpPr>
        <p:grpSpPr>
          <a:xfrm>
            <a:off x="605132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647BC75-C233-FA5D-B104-DDAE5BB06B46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680D640-A7A4-0C2E-71C2-FFFCA6F4A57F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4FBE0A-A004-7E7E-DB12-EA04D16EEB64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1B9293B-DFE8-6C26-A8F2-D3EBED01C7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28A08D5C-593A-5F8B-F3DB-BEAF995E956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7961F2F3-CBE3-A650-7C61-2CC6F0A2AF8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022050A5-4EF7-17C2-72C6-7A1C1AA35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803329EC-9313-DD6C-D266-3DABC5200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5447015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5AF0201D-9B16-273B-12A5-F2AD3B84E19C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7BA58-7119-3191-C565-85E925E4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B1B46-68EA-356C-20D5-12603A63277F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01EB5-9DE9-085A-0BF0-EB35AD73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88BBF-049A-82D9-A629-343793D064A6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5901D-ED1E-6289-4705-FFF14EEB7D1B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214689-56B9-C93B-5F1C-38FD637C3952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288CA-5336-D09A-6048-E61059799CB6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B0DDCC-FE07-5D4C-8BB5-7A436E5B14CB}"/>
              </a:ext>
            </a:extLst>
          </p:cNvPr>
          <p:cNvSpPr txBox="1"/>
          <p:nvPr/>
        </p:nvSpPr>
        <p:spPr>
          <a:xfrm>
            <a:off x="8150629" y="6394205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3059F7-6851-63AB-E400-B7DA85F330D5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BE05DB-D686-BC96-538B-188FCB88897A}"/>
              </a:ext>
            </a:extLst>
          </p:cNvPr>
          <p:cNvGrpSpPr/>
          <p:nvPr/>
        </p:nvGrpSpPr>
        <p:grpSpPr>
          <a:xfrm>
            <a:off x="8098491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258642-866B-090D-B67D-BB60688C406B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1168DF6-3C47-872C-99F3-7DC0F17069A6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5C3B724-0CC3-5B2B-33F8-3DEBE79199B6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4BAD603-05F8-68E8-47EF-B0FA2B7C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12F3E4E-6491-A74F-8E0A-0CFAB04841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E6000EB5-2D05-78F8-1BD2-7762B5CA3AE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D3BC5047-BF9F-8E84-07A2-35F952183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381846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032A8A12-B83D-7467-EC16-8C759747CFB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2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3C1EB406-45F7-657D-8C02-87CBCC5B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FF91E6-3516-C352-F120-8903BA45423E}"/>
              </a:ext>
            </a:extLst>
          </p:cNvPr>
          <p:cNvSpPr txBox="1"/>
          <p:nvPr/>
        </p:nvSpPr>
        <p:spPr>
          <a:xfrm>
            <a:off x="215200" y="309489"/>
            <a:ext cx="1182871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genetically modified K562 cells as a support, feeder system or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aAPCs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improve the cytotoxicity of NK cells in vitro, leading to their use for immunotherapy.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cytotoxicity of NK cells varies depending on the target cells tested.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aAPCs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serve as a suitable alternative to IL-15 in enhancing the cytotoxic functions of CB-NK cells under specific conditions and E:T ratios.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6BE35B-03C1-7209-A195-A6FC0DEF5FBC}"/>
              </a:ext>
            </a:extLst>
          </p:cNvPr>
          <p:cNvSpPr txBox="1"/>
          <p:nvPr/>
        </p:nvSpPr>
        <p:spPr>
          <a:xfrm>
            <a:off x="215200" y="2948592"/>
            <a:ext cx="11828719" cy="2714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Limitations: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in-vitro experiments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sampling of primary NK cells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use of clinical cells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low transduction efficiency and lack of complete population purification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Short-term study</a:t>
            </a:r>
          </a:p>
        </p:txBody>
      </p:sp>
    </p:spTree>
    <p:extLst>
      <p:ext uri="{BB962C8B-B14F-4D97-AF65-F5344CB8AC3E}">
        <p14:creationId xmlns:p14="http://schemas.microsoft.com/office/powerpoint/2010/main" val="3295506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0501-A1D5-C654-68D2-26643EA3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C4F0EB-CD40-1125-0EC1-3285FD4117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7" t="23675" r="22758" b="28734"/>
          <a:stretch>
            <a:fillRect/>
          </a:stretch>
        </p:blipFill>
        <p:spPr>
          <a:xfrm>
            <a:off x="1298040" y="1332619"/>
            <a:ext cx="9425101" cy="348021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A7A196-8539-146E-78B8-953FCD45E318}"/>
              </a:ext>
            </a:extLst>
          </p:cNvPr>
          <p:cNvSpPr/>
          <p:nvPr/>
        </p:nvSpPr>
        <p:spPr>
          <a:xfrm>
            <a:off x="0" y="0"/>
            <a:ext cx="12192000" cy="5856251"/>
          </a:xfrm>
          <a:custGeom>
            <a:avLst/>
            <a:gdLst/>
            <a:ahLst/>
            <a:cxnLst/>
            <a:rect l="l" t="t" r="r" b="b"/>
            <a:pathLst>
              <a:path w="12192000" h="5856251">
                <a:moveTo>
                  <a:pt x="10170029" y="3374725"/>
                </a:moveTo>
                <a:cubicBezTo>
                  <a:pt x="10107583" y="3374725"/>
                  <a:pt x="10056846" y="3393007"/>
                  <a:pt x="10017817" y="3429571"/>
                </a:cubicBezTo>
                <a:cubicBezTo>
                  <a:pt x="9978788" y="3466134"/>
                  <a:pt x="9959275" y="3514406"/>
                  <a:pt x="9959275" y="3574387"/>
                </a:cubicBezTo>
                <a:cubicBezTo>
                  <a:pt x="9959275" y="3630260"/>
                  <a:pt x="9978788" y="3677710"/>
                  <a:pt x="10017817" y="3716739"/>
                </a:cubicBezTo>
                <a:cubicBezTo>
                  <a:pt x="10056846" y="3755768"/>
                  <a:pt x="10107583" y="3775282"/>
                  <a:pt x="10170029" y="3775282"/>
                </a:cubicBezTo>
                <a:cubicBezTo>
                  <a:pt x="10232475" y="3775282"/>
                  <a:pt x="10282596" y="3755768"/>
                  <a:pt x="10320392" y="3716739"/>
                </a:cubicBezTo>
                <a:cubicBezTo>
                  <a:pt x="10358188" y="3677710"/>
                  <a:pt x="10377086" y="3630260"/>
                  <a:pt x="10377086" y="3574387"/>
                </a:cubicBezTo>
                <a:cubicBezTo>
                  <a:pt x="10377086" y="3514406"/>
                  <a:pt x="10358188" y="3466134"/>
                  <a:pt x="10320392" y="3429571"/>
                </a:cubicBezTo>
                <a:cubicBezTo>
                  <a:pt x="10282596" y="3393007"/>
                  <a:pt x="10232475" y="3374725"/>
                  <a:pt x="10170029" y="3374725"/>
                </a:cubicBezTo>
                <a:close/>
                <a:moveTo>
                  <a:pt x="5228053" y="3202177"/>
                </a:moveTo>
                <a:lnTo>
                  <a:pt x="5228053" y="3396910"/>
                </a:lnTo>
                <a:cubicBezTo>
                  <a:pt x="5196829" y="3437993"/>
                  <a:pt x="5155130" y="3474556"/>
                  <a:pt x="5102955" y="3506601"/>
                </a:cubicBezTo>
                <a:cubicBezTo>
                  <a:pt x="5050780" y="3538645"/>
                  <a:pt x="4993881" y="3554667"/>
                  <a:pt x="4932256" y="3554667"/>
                </a:cubicBezTo>
                <a:cubicBezTo>
                  <a:pt x="4882135" y="3554667"/>
                  <a:pt x="4841258" y="3542343"/>
                  <a:pt x="4809624" y="3517693"/>
                </a:cubicBezTo>
                <a:cubicBezTo>
                  <a:pt x="4777990" y="3493043"/>
                  <a:pt x="4762174" y="3455247"/>
                  <a:pt x="4762174" y="3404305"/>
                </a:cubicBezTo>
                <a:cubicBezTo>
                  <a:pt x="4762174" y="3333642"/>
                  <a:pt x="4796683" y="3282494"/>
                  <a:pt x="4865702" y="3250860"/>
                </a:cubicBezTo>
                <a:cubicBezTo>
                  <a:pt x="4934721" y="3219227"/>
                  <a:pt x="5055505" y="3202999"/>
                  <a:pt x="5228053" y="3202177"/>
                </a:cubicBezTo>
                <a:close/>
                <a:moveTo>
                  <a:pt x="6623632" y="2537869"/>
                </a:moveTo>
                <a:cubicBezTo>
                  <a:pt x="6518460" y="2537869"/>
                  <a:pt x="6433008" y="2557794"/>
                  <a:pt x="6367276" y="2597645"/>
                </a:cubicBezTo>
                <a:cubicBezTo>
                  <a:pt x="6301543" y="2637495"/>
                  <a:pt x="6248547" y="2683302"/>
                  <a:pt x="6208285" y="2735066"/>
                </a:cubicBezTo>
                <a:lnTo>
                  <a:pt x="6202123" y="2555124"/>
                </a:lnTo>
                <a:lnTo>
                  <a:pt x="5887840" y="2555124"/>
                </a:lnTo>
                <a:lnTo>
                  <a:pt x="5887840" y="3758027"/>
                </a:lnTo>
                <a:lnTo>
                  <a:pt x="6214448" y="3758027"/>
                </a:lnTo>
                <a:lnTo>
                  <a:pt x="6214448" y="2955681"/>
                </a:lnTo>
                <a:cubicBezTo>
                  <a:pt x="6248957" y="2912133"/>
                  <a:pt x="6289424" y="2875159"/>
                  <a:pt x="6335847" y="2844758"/>
                </a:cubicBezTo>
                <a:cubicBezTo>
                  <a:pt x="6382271" y="2814356"/>
                  <a:pt x="6437938" y="2799156"/>
                  <a:pt x="6502849" y="2799156"/>
                </a:cubicBezTo>
                <a:cubicBezTo>
                  <a:pt x="6546396" y="2799156"/>
                  <a:pt x="6581522" y="2808194"/>
                  <a:pt x="6608226" y="2826270"/>
                </a:cubicBezTo>
                <a:cubicBezTo>
                  <a:pt x="6634930" y="2844347"/>
                  <a:pt x="6654444" y="2869818"/>
                  <a:pt x="6666769" y="2902684"/>
                </a:cubicBezTo>
                <a:cubicBezTo>
                  <a:pt x="6679094" y="2935550"/>
                  <a:pt x="6685256" y="2973757"/>
                  <a:pt x="6685256" y="3017305"/>
                </a:cubicBezTo>
                <a:lnTo>
                  <a:pt x="6685256" y="3758027"/>
                </a:lnTo>
                <a:lnTo>
                  <a:pt x="7009399" y="3758027"/>
                </a:lnTo>
                <a:lnTo>
                  <a:pt x="7009399" y="2975401"/>
                </a:lnTo>
                <a:cubicBezTo>
                  <a:pt x="7009399" y="2832433"/>
                  <a:pt x="6975712" y="2723769"/>
                  <a:pt x="6908335" y="2649409"/>
                </a:cubicBezTo>
                <a:cubicBezTo>
                  <a:pt x="6840960" y="2575049"/>
                  <a:pt x="6746059" y="2537869"/>
                  <a:pt x="6623632" y="2537869"/>
                </a:cubicBezTo>
                <a:close/>
                <a:moveTo>
                  <a:pt x="5030855" y="2536637"/>
                </a:moveTo>
                <a:cubicBezTo>
                  <a:pt x="4926506" y="2536637"/>
                  <a:pt x="4834685" y="2549783"/>
                  <a:pt x="4755395" y="2576076"/>
                </a:cubicBezTo>
                <a:cubicBezTo>
                  <a:pt x="4676105" y="2602369"/>
                  <a:pt x="4614070" y="2645506"/>
                  <a:pt x="4569290" y="2705487"/>
                </a:cubicBezTo>
                <a:cubicBezTo>
                  <a:pt x="4524510" y="2765468"/>
                  <a:pt x="4502120" y="2846811"/>
                  <a:pt x="4502120" y="2949518"/>
                </a:cubicBezTo>
                <a:lnTo>
                  <a:pt x="4807775" y="2949518"/>
                </a:lnTo>
                <a:cubicBezTo>
                  <a:pt x="4807775" y="2880499"/>
                  <a:pt x="4828728" y="2830584"/>
                  <a:pt x="4870632" y="2799772"/>
                </a:cubicBezTo>
                <a:cubicBezTo>
                  <a:pt x="4912537" y="2768960"/>
                  <a:pt x="4965944" y="2753554"/>
                  <a:pt x="5030855" y="2753554"/>
                </a:cubicBezTo>
                <a:cubicBezTo>
                  <a:pt x="5090014" y="2753554"/>
                  <a:pt x="5138286" y="2767933"/>
                  <a:pt x="5175672" y="2796691"/>
                </a:cubicBezTo>
                <a:cubicBezTo>
                  <a:pt x="5213057" y="2825449"/>
                  <a:pt x="5231750" y="2878856"/>
                  <a:pt x="5231750" y="2956913"/>
                </a:cubicBezTo>
                <a:lnTo>
                  <a:pt x="5231750" y="3021002"/>
                </a:lnTo>
                <a:cubicBezTo>
                  <a:pt x="5073170" y="3024289"/>
                  <a:pt x="4934106" y="3035998"/>
                  <a:pt x="4814554" y="3056128"/>
                </a:cubicBezTo>
                <a:cubicBezTo>
                  <a:pt x="4695004" y="3076259"/>
                  <a:pt x="4601951" y="3114466"/>
                  <a:pt x="4535397" y="3170749"/>
                </a:cubicBezTo>
                <a:cubicBezTo>
                  <a:pt x="4468843" y="3227032"/>
                  <a:pt x="4435566" y="3310636"/>
                  <a:pt x="4435566" y="3421559"/>
                </a:cubicBezTo>
                <a:cubicBezTo>
                  <a:pt x="4435566" y="3501260"/>
                  <a:pt x="4453847" y="3567609"/>
                  <a:pt x="4490411" y="3620605"/>
                </a:cubicBezTo>
                <a:cubicBezTo>
                  <a:pt x="4526975" y="3673602"/>
                  <a:pt x="4574836" y="3713247"/>
                  <a:pt x="4633996" y="3739540"/>
                </a:cubicBezTo>
                <a:cubicBezTo>
                  <a:pt x="4693155" y="3765833"/>
                  <a:pt x="4756833" y="3778979"/>
                  <a:pt x="4825031" y="3778979"/>
                </a:cubicBezTo>
                <a:cubicBezTo>
                  <a:pt x="4912947" y="3778979"/>
                  <a:pt x="4990594" y="3763984"/>
                  <a:pt x="5057970" y="3733994"/>
                </a:cubicBezTo>
                <a:cubicBezTo>
                  <a:pt x="5125345" y="3704003"/>
                  <a:pt x="5184504" y="3659839"/>
                  <a:pt x="5235447" y="3601502"/>
                </a:cubicBezTo>
                <a:lnTo>
                  <a:pt x="5245307" y="3758027"/>
                </a:lnTo>
                <a:lnTo>
                  <a:pt x="5550963" y="3758027"/>
                </a:lnTo>
                <a:lnTo>
                  <a:pt x="5550963" y="2950751"/>
                </a:lnTo>
                <a:cubicBezTo>
                  <a:pt x="5550963" y="2870229"/>
                  <a:pt x="5538227" y="2803058"/>
                  <a:pt x="5512756" y="2749240"/>
                </a:cubicBezTo>
                <a:cubicBezTo>
                  <a:pt x="5487284" y="2695421"/>
                  <a:pt x="5451337" y="2652901"/>
                  <a:pt x="5404914" y="2621678"/>
                </a:cubicBezTo>
                <a:cubicBezTo>
                  <a:pt x="5358490" y="2590455"/>
                  <a:pt x="5303645" y="2568476"/>
                  <a:pt x="5240378" y="2555740"/>
                </a:cubicBezTo>
                <a:cubicBezTo>
                  <a:pt x="5177109" y="2543005"/>
                  <a:pt x="5107269" y="2536637"/>
                  <a:pt x="5030855" y="2536637"/>
                </a:cubicBezTo>
                <a:close/>
                <a:moveTo>
                  <a:pt x="9139948" y="2535404"/>
                </a:moveTo>
                <a:cubicBezTo>
                  <a:pt x="9076680" y="2535404"/>
                  <a:pt x="9014851" y="2541567"/>
                  <a:pt x="8954459" y="2553891"/>
                </a:cubicBezTo>
                <a:cubicBezTo>
                  <a:pt x="8894068" y="2566216"/>
                  <a:pt x="8839838" y="2585731"/>
                  <a:pt x="8791772" y="2612434"/>
                </a:cubicBezTo>
                <a:cubicBezTo>
                  <a:pt x="8743704" y="2639138"/>
                  <a:pt x="8705292" y="2674264"/>
                  <a:pt x="8676534" y="2717812"/>
                </a:cubicBezTo>
                <a:cubicBezTo>
                  <a:pt x="8647776" y="2761359"/>
                  <a:pt x="8633398" y="2814356"/>
                  <a:pt x="8633398" y="2876802"/>
                </a:cubicBezTo>
                <a:cubicBezTo>
                  <a:pt x="8633398" y="2956502"/>
                  <a:pt x="8652295" y="3020797"/>
                  <a:pt x="8690092" y="3069686"/>
                </a:cubicBezTo>
                <a:cubicBezTo>
                  <a:pt x="8727888" y="3118574"/>
                  <a:pt x="8780268" y="3157603"/>
                  <a:pt x="8847233" y="3186771"/>
                </a:cubicBezTo>
                <a:cubicBezTo>
                  <a:pt x="8914198" y="3215940"/>
                  <a:pt x="8990406" y="3240795"/>
                  <a:pt x="9075858" y="3261337"/>
                </a:cubicBezTo>
                <a:cubicBezTo>
                  <a:pt x="9177744" y="3284343"/>
                  <a:pt x="9249022" y="3306938"/>
                  <a:pt x="9289694" y="3329123"/>
                </a:cubicBezTo>
                <a:cubicBezTo>
                  <a:pt x="9330366" y="3351308"/>
                  <a:pt x="9350702" y="3384996"/>
                  <a:pt x="9350702" y="3430187"/>
                </a:cubicBezTo>
                <a:cubicBezTo>
                  <a:pt x="9350702" y="3477843"/>
                  <a:pt x="9333448" y="3511736"/>
                  <a:pt x="9298938" y="3531867"/>
                </a:cubicBezTo>
                <a:cubicBezTo>
                  <a:pt x="9264428" y="3551997"/>
                  <a:pt x="9215950" y="3562062"/>
                  <a:pt x="9153505" y="3562062"/>
                </a:cubicBezTo>
                <a:cubicBezTo>
                  <a:pt x="9090238" y="3562062"/>
                  <a:pt x="9034981" y="3548916"/>
                  <a:pt x="8987736" y="3522623"/>
                </a:cubicBezTo>
                <a:cubicBezTo>
                  <a:pt x="8940491" y="3496330"/>
                  <a:pt x="8916868" y="3449496"/>
                  <a:pt x="8916868" y="3382120"/>
                </a:cubicBezTo>
                <a:lnTo>
                  <a:pt x="8613678" y="3382120"/>
                </a:lnTo>
                <a:cubicBezTo>
                  <a:pt x="8613678" y="3459355"/>
                  <a:pt x="8628878" y="3523855"/>
                  <a:pt x="8659280" y="3575620"/>
                </a:cubicBezTo>
                <a:cubicBezTo>
                  <a:pt x="8689680" y="3627384"/>
                  <a:pt x="8730764" y="3668261"/>
                  <a:pt x="8782528" y="3698252"/>
                </a:cubicBezTo>
                <a:cubicBezTo>
                  <a:pt x="8834292" y="3728242"/>
                  <a:pt x="8892218" y="3749400"/>
                  <a:pt x="8956308" y="3761725"/>
                </a:cubicBezTo>
                <a:cubicBezTo>
                  <a:pt x="9020397" y="3774049"/>
                  <a:pt x="9085718" y="3780212"/>
                  <a:pt x="9152272" y="3780212"/>
                </a:cubicBezTo>
                <a:cubicBezTo>
                  <a:pt x="9219648" y="3780212"/>
                  <a:pt x="9284764" y="3773228"/>
                  <a:pt x="9347621" y="3759260"/>
                </a:cubicBezTo>
                <a:cubicBezTo>
                  <a:pt x="9410478" y="3745291"/>
                  <a:pt x="9466350" y="3722901"/>
                  <a:pt x="9515239" y="3692089"/>
                </a:cubicBezTo>
                <a:cubicBezTo>
                  <a:pt x="9564127" y="3661277"/>
                  <a:pt x="9603156" y="3620811"/>
                  <a:pt x="9632324" y="3570690"/>
                </a:cubicBezTo>
                <a:cubicBezTo>
                  <a:pt x="9661494" y="3520569"/>
                  <a:pt x="9676078" y="3459355"/>
                  <a:pt x="9676078" y="3387050"/>
                </a:cubicBezTo>
                <a:cubicBezTo>
                  <a:pt x="9676078" y="3309814"/>
                  <a:pt x="9658001" y="3246958"/>
                  <a:pt x="9621848" y="3198480"/>
                </a:cubicBezTo>
                <a:cubicBezTo>
                  <a:pt x="9585696" y="3150002"/>
                  <a:pt x="9536808" y="3111384"/>
                  <a:pt x="9475183" y="3082627"/>
                </a:cubicBezTo>
                <a:cubicBezTo>
                  <a:pt x="9413559" y="3053869"/>
                  <a:pt x="9343718" y="3030451"/>
                  <a:pt x="9265661" y="3012375"/>
                </a:cubicBezTo>
                <a:cubicBezTo>
                  <a:pt x="9191712" y="2995942"/>
                  <a:pt x="9132142" y="2980536"/>
                  <a:pt x="9086951" y="2966157"/>
                </a:cubicBezTo>
                <a:cubicBezTo>
                  <a:pt x="9041760" y="2951778"/>
                  <a:pt x="9008894" y="2936166"/>
                  <a:pt x="8988352" y="2919323"/>
                </a:cubicBezTo>
                <a:cubicBezTo>
                  <a:pt x="8967810" y="2902479"/>
                  <a:pt x="8957540" y="2882964"/>
                  <a:pt x="8957540" y="2860780"/>
                </a:cubicBezTo>
                <a:cubicBezTo>
                  <a:pt x="8957540" y="2822984"/>
                  <a:pt x="8973768" y="2795869"/>
                  <a:pt x="9006224" y="2779436"/>
                </a:cubicBezTo>
                <a:cubicBezTo>
                  <a:pt x="9038678" y="2763003"/>
                  <a:pt x="9083254" y="2754786"/>
                  <a:pt x="9139948" y="2754786"/>
                </a:cubicBezTo>
                <a:cubicBezTo>
                  <a:pt x="9192534" y="2754786"/>
                  <a:pt x="9238340" y="2766700"/>
                  <a:pt x="9277370" y="2790528"/>
                </a:cubicBezTo>
                <a:cubicBezTo>
                  <a:pt x="9316398" y="2814356"/>
                  <a:pt x="9335912" y="2857082"/>
                  <a:pt x="9335912" y="2918706"/>
                </a:cubicBezTo>
                <a:lnTo>
                  <a:pt x="9639104" y="2918706"/>
                </a:lnTo>
                <a:cubicBezTo>
                  <a:pt x="9639104" y="2844758"/>
                  <a:pt x="9624724" y="2783133"/>
                  <a:pt x="9595966" y="2733834"/>
                </a:cubicBezTo>
                <a:cubicBezTo>
                  <a:pt x="9567208" y="2684535"/>
                  <a:pt x="9529002" y="2645301"/>
                  <a:pt x="9481346" y="2616132"/>
                </a:cubicBezTo>
                <a:cubicBezTo>
                  <a:pt x="9433689" y="2586963"/>
                  <a:pt x="9380282" y="2566216"/>
                  <a:pt x="9321123" y="2553891"/>
                </a:cubicBezTo>
                <a:cubicBezTo>
                  <a:pt x="9261964" y="2541567"/>
                  <a:pt x="9201572" y="2535404"/>
                  <a:pt x="9139948" y="2535404"/>
                </a:cubicBezTo>
                <a:close/>
                <a:moveTo>
                  <a:pt x="10002411" y="2099105"/>
                </a:moveTo>
                <a:lnTo>
                  <a:pt x="10002411" y="2500895"/>
                </a:lnTo>
                <a:cubicBezTo>
                  <a:pt x="10002411" y="2637289"/>
                  <a:pt x="10011244" y="2765878"/>
                  <a:pt x="10028910" y="2886662"/>
                </a:cubicBezTo>
                <a:cubicBezTo>
                  <a:pt x="10046575" y="3007445"/>
                  <a:pt x="10063625" y="3110152"/>
                  <a:pt x="10080058" y="3194783"/>
                </a:cubicBezTo>
                <a:lnTo>
                  <a:pt x="10257535" y="3194783"/>
                </a:lnTo>
                <a:cubicBezTo>
                  <a:pt x="10275612" y="3109330"/>
                  <a:pt x="10293483" y="3006623"/>
                  <a:pt x="10311148" y="2886662"/>
                </a:cubicBezTo>
                <a:cubicBezTo>
                  <a:pt x="10328814" y="2766700"/>
                  <a:pt x="10337647" y="2638111"/>
                  <a:pt x="10337647" y="2500895"/>
                </a:cubicBezTo>
                <a:lnTo>
                  <a:pt x="10337647" y="2099105"/>
                </a:lnTo>
                <a:close/>
                <a:moveTo>
                  <a:pt x="7345164" y="2099105"/>
                </a:moveTo>
                <a:lnTo>
                  <a:pt x="7345164" y="3758027"/>
                </a:lnTo>
                <a:lnTo>
                  <a:pt x="7671772" y="3758027"/>
                </a:lnTo>
                <a:lnTo>
                  <a:pt x="7671772" y="3123299"/>
                </a:lnTo>
                <a:lnTo>
                  <a:pt x="8158603" y="3758027"/>
                </a:lnTo>
                <a:lnTo>
                  <a:pt x="8530812" y="3758027"/>
                </a:lnTo>
                <a:lnTo>
                  <a:pt x="8020565" y="3108509"/>
                </a:lnTo>
                <a:lnTo>
                  <a:pt x="8496303" y="2555124"/>
                </a:lnTo>
                <a:lnTo>
                  <a:pt x="8141348" y="2555124"/>
                </a:lnTo>
                <a:lnTo>
                  <a:pt x="7671772" y="3109741"/>
                </a:lnTo>
                <a:lnTo>
                  <a:pt x="7671772" y="2099105"/>
                </a:lnTo>
                <a:close/>
                <a:moveTo>
                  <a:pt x="3039865" y="2099105"/>
                </a:moveTo>
                <a:lnTo>
                  <a:pt x="3039865" y="3758027"/>
                </a:lnTo>
                <a:lnTo>
                  <a:pt x="3366473" y="3758027"/>
                </a:lnTo>
                <a:lnTo>
                  <a:pt x="3366473" y="2955681"/>
                </a:lnTo>
                <a:cubicBezTo>
                  <a:pt x="3400983" y="2912133"/>
                  <a:pt x="3441449" y="2875159"/>
                  <a:pt x="3487872" y="2844758"/>
                </a:cubicBezTo>
                <a:cubicBezTo>
                  <a:pt x="3534296" y="2814356"/>
                  <a:pt x="3589963" y="2799156"/>
                  <a:pt x="3654874" y="2799156"/>
                </a:cubicBezTo>
                <a:cubicBezTo>
                  <a:pt x="3698422" y="2799156"/>
                  <a:pt x="3733342" y="2808194"/>
                  <a:pt x="3759635" y="2826270"/>
                </a:cubicBezTo>
                <a:cubicBezTo>
                  <a:pt x="3785928" y="2844347"/>
                  <a:pt x="3805031" y="2869818"/>
                  <a:pt x="3816946" y="2902684"/>
                </a:cubicBezTo>
                <a:cubicBezTo>
                  <a:pt x="3828860" y="2935550"/>
                  <a:pt x="3834817" y="2973346"/>
                  <a:pt x="3834817" y="3016073"/>
                </a:cubicBezTo>
                <a:lnTo>
                  <a:pt x="3834817" y="3758027"/>
                </a:lnTo>
                <a:lnTo>
                  <a:pt x="4161425" y="3758027"/>
                </a:lnTo>
                <a:lnTo>
                  <a:pt x="4161425" y="2975401"/>
                </a:lnTo>
                <a:cubicBezTo>
                  <a:pt x="4161425" y="2830789"/>
                  <a:pt x="4127942" y="2721715"/>
                  <a:pt x="4060977" y="2648176"/>
                </a:cubicBezTo>
                <a:cubicBezTo>
                  <a:pt x="3994012" y="2574638"/>
                  <a:pt x="3898084" y="2537869"/>
                  <a:pt x="3773192" y="2537869"/>
                </a:cubicBezTo>
                <a:cubicBezTo>
                  <a:pt x="3669664" y="2537869"/>
                  <a:pt x="3585033" y="2557794"/>
                  <a:pt x="3519301" y="2597645"/>
                </a:cubicBezTo>
                <a:cubicBezTo>
                  <a:pt x="3453569" y="2637495"/>
                  <a:pt x="3400572" y="2683302"/>
                  <a:pt x="3360311" y="2735066"/>
                </a:cubicBezTo>
                <a:lnTo>
                  <a:pt x="3360311" y="2099105"/>
                </a:lnTo>
                <a:close/>
                <a:moveTo>
                  <a:pt x="1610687" y="2099105"/>
                </a:moveTo>
                <a:lnTo>
                  <a:pt x="1610687" y="2387506"/>
                </a:lnTo>
                <a:lnTo>
                  <a:pt x="2054381" y="2387506"/>
                </a:lnTo>
                <a:lnTo>
                  <a:pt x="2054381" y="3758027"/>
                </a:lnTo>
                <a:lnTo>
                  <a:pt x="2400709" y="3758027"/>
                </a:lnTo>
                <a:lnTo>
                  <a:pt x="2400709" y="2387506"/>
                </a:lnTo>
                <a:lnTo>
                  <a:pt x="2841938" y="2387506"/>
                </a:lnTo>
                <a:lnTo>
                  <a:pt x="2841938" y="20991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56251"/>
                </a:lnTo>
                <a:lnTo>
                  <a:pt x="0" y="585625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7D9487-DE34-D140-47C1-ACA1CEBF7378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11187-DBB5-5068-F3E4-7FF785F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8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30EE1A-1EB3-F70F-1C14-890392D5B043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2ADCB-7498-C4B2-7CE9-A4B658510E13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8F09AD-EE37-BF32-93BD-D8578C7D456C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CACCC-D8AF-DD4A-E5AB-CED71A3B5679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E38BA1-28B8-70F2-6814-C8EE3F387169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5D8AC-F70E-208D-6981-14B1EFF0DF24}"/>
              </a:ext>
            </a:extLst>
          </p:cNvPr>
          <p:cNvSpPr txBox="1"/>
          <p:nvPr/>
        </p:nvSpPr>
        <p:spPr>
          <a:xfrm>
            <a:off x="10204639" y="6380560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F65617-151B-0CF1-8543-6B62B3801374}"/>
              </a:ext>
            </a:extLst>
          </p:cNvPr>
          <p:cNvGrpSpPr/>
          <p:nvPr/>
        </p:nvGrpSpPr>
        <p:grpSpPr>
          <a:xfrm>
            <a:off x="10200252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5D018B-26A9-E5C0-DB9A-A93DD688CEE7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5F6489-6598-2EEB-6CD3-1E5FF9828BAB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75A788-2FCA-227F-7BD0-94743F1EBB04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2112C2B-E1BA-5A0E-0DC3-8F8021969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40913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05177A5-516B-ED2B-2D65-F890F06202F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4D66D03A-4FC4-61B8-A1A7-4B3EDED104E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83D1EFE-37CD-E20A-D0CB-E6C7DE9DD9E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36E915EC-5EB0-A5EE-D599-8035DF732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2"/>
            <a:ext cx="619531" cy="619531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E431992-D1DE-377F-7892-4189A6E16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8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FF939-3A3F-E2B9-8334-D396A8FC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iscoelastic synthetic antigen-presenting cells for augmenting the potency  of cancer therapies | Research Communities by Springer Nature">
            <a:extLst>
              <a:ext uri="{FF2B5EF4-FFF2-40B4-BE49-F238E27FC236}">
                <a16:creationId xmlns:a16="http://schemas.microsoft.com/office/drawing/2014/main" id="{71B9AE7D-BAF7-A202-359E-C6877B117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54" t="8216" r="51757" b="9093"/>
          <a:stretch>
            <a:fillRect/>
          </a:stretch>
        </p:blipFill>
        <p:spPr bwMode="auto">
          <a:xfrm>
            <a:off x="9633634" y="315904"/>
            <a:ext cx="1010711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nding a way to harness NK cells for cancer - Boston Children's Answers">
            <a:extLst>
              <a:ext uri="{FF2B5EF4-FFF2-40B4-BE49-F238E27FC236}">
                <a16:creationId xmlns:a16="http://schemas.microsoft.com/office/drawing/2014/main" id="{1C243E5C-C114-079C-56D0-6DD374F4A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9" t="7466" r="32492" b="3677"/>
          <a:stretch>
            <a:fillRect/>
          </a:stretch>
        </p:blipFill>
        <p:spPr bwMode="auto">
          <a:xfrm>
            <a:off x="8407022" y="315904"/>
            <a:ext cx="1010712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ute myeloid leukemia - Wikipedia">
            <a:extLst>
              <a:ext uri="{FF2B5EF4-FFF2-40B4-BE49-F238E27FC236}">
                <a16:creationId xmlns:a16="http://schemas.microsoft.com/office/drawing/2014/main" id="{4BE630A7-C18D-1828-6D73-F8288DF49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3"/>
          <a:stretch>
            <a:fillRect/>
          </a:stretch>
        </p:blipFill>
        <p:spPr bwMode="auto">
          <a:xfrm>
            <a:off x="344665" y="309471"/>
            <a:ext cx="7819611" cy="467504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A2C928-A74D-53AE-3B2C-12C62BCC38D2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A4F63-5CBA-F450-B040-86F2CCD4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8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DEB8A-71E8-3409-6438-C9267C60E727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05B82-2E93-F858-BBF2-0BAA617147BC}"/>
              </a:ext>
            </a:extLst>
          </p:cNvPr>
          <p:cNvSpPr txBox="1"/>
          <p:nvPr/>
        </p:nvSpPr>
        <p:spPr>
          <a:xfrm>
            <a:off x="2132977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6504B8-48F4-D3A9-0F3E-AE13CE0C821F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3537C-C6C1-AB82-297F-FF246703ED3B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63AE82-D2D1-BE7F-2DE3-9F4E5FDEF547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12CBB0-30A5-E372-D2A5-FCAB6F082F82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01840A-F8B3-C590-531B-6CE8F9F9A61C}"/>
              </a:ext>
            </a:extLst>
          </p:cNvPr>
          <p:cNvGrpSpPr/>
          <p:nvPr/>
        </p:nvGrpSpPr>
        <p:grpSpPr>
          <a:xfrm>
            <a:off x="210710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AFB46C-1975-4293-8AE8-E82456E71342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BFC3D34-579C-C616-CB65-5BA287E45073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5A5E460-CEC6-8BD7-575C-99B0AE9B5E60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65C3C58-F425-3E77-2918-14328705C85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278BB469-49D6-44CF-480D-B55716D949A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FF624F1-5929-AB37-BB6A-6CA784C69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5426738"/>
            <a:ext cx="605495" cy="605495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ED943FB4-F188-8598-1600-DD04E60E8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9C4BFC58-31E6-A09D-FB89-87A02A7F3D8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35BF83-DA66-5348-5561-6652633FD0CB}"/>
              </a:ext>
            </a:extLst>
          </p:cNvPr>
          <p:cNvSpPr txBox="1"/>
          <p:nvPr/>
        </p:nvSpPr>
        <p:spPr>
          <a:xfrm>
            <a:off x="504967" y="709684"/>
            <a:ext cx="729273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AML:</a:t>
            </a:r>
          </a:p>
          <a:p>
            <a:endParaRPr lang="en-US" sz="2800" b="1" dirty="0">
              <a:solidFill>
                <a:srgbClr val="0037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AML as an aggressive cancer, still faces challenges in treatment.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with treatments such as chemotherapy and bone marrow transplantation, many patients experience relapse.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advanced immunotherapy, such as NK cells, has received much attention.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5CF11B2-DEA9-69A5-331E-07D0C0885272}"/>
              </a:ext>
            </a:extLst>
          </p:cNvPr>
          <p:cNvGrpSpPr/>
          <p:nvPr/>
        </p:nvGrpSpPr>
        <p:grpSpPr>
          <a:xfrm>
            <a:off x="10860245" y="328604"/>
            <a:ext cx="1029438" cy="4642262"/>
            <a:chOff x="10860245" y="328604"/>
            <a:chExt cx="1029438" cy="46422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F80BAC-4979-1181-F563-F8A75C13EA9F}"/>
                </a:ext>
              </a:extLst>
            </p:cNvPr>
            <p:cNvSpPr/>
            <p:nvPr/>
          </p:nvSpPr>
          <p:spPr>
            <a:xfrm>
              <a:off x="10860245" y="328653"/>
              <a:ext cx="1029438" cy="46422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innerShdw blurRad="114300">
                    <a:prstClr val="black"/>
                  </a:innerShdw>
                </a:effectLst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0A2C24-1FAE-E39C-D9B0-E1568CB5DA64}"/>
                </a:ext>
              </a:extLst>
            </p:cNvPr>
            <p:cNvSpPr/>
            <p:nvPr/>
          </p:nvSpPr>
          <p:spPr>
            <a:xfrm>
              <a:off x="10860245" y="328653"/>
              <a:ext cx="987090" cy="4642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innerShdw blurRad="114300">
                    <a:prstClr val="black"/>
                  </a:innerShdw>
                </a:effectLst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B5320-A578-1800-AC25-36150BDBC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  <a14:imgEffect>
                        <a14:saturation sat="400000"/>
                      </a14:imgEffect>
                      <a14:imgEffect>
                        <a14:brightnessContrast contrast="-41000"/>
                      </a14:imgEffect>
                    </a14:imgLayer>
                  </a14:imgProps>
                </a:ext>
              </a:extLst>
            </a:blip>
            <a:srcRect l="82319" r="4472" b="16607"/>
            <a:stretch>
              <a:fillRect/>
            </a:stretch>
          </p:blipFill>
          <p:spPr>
            <a:xfrm>
              <a:off x="10867501" y="328604"/>
              <a:ext cx="979834" cy="4642213"/>
            </a:xfrm>
            <a:prstGeom prst="rect">
              <a:avLst/>
            </a:prstGeom>
            <a:ln>
              <a:noFill/>
            </a:ln>
            <a:effectLst>
              <a:glow rad="6350">
                <a:srgbClr val="00374A">
                  <a:alpha val="3000"/>
                </a:srgbClr>
              </a:glow>
              <a:innerShdw dist="2501900">
                <a:prstClr val="black">
                  <a:alpha val="0"/>
                </a:prstClr>
              </a:innerShdw>
            </a:effectLst>
          </p:spPr>
        </p:pic>
      </p:grpSp>
      <p:pic>
        <p:nvPicPr>
          <p:cNvPr id="31" name="Picture 4" descr="دانلود عکس باکیفیت علامت سوال بزرگ قرمز">
            <a:extLst>
              <a:ext uri="{FF2B5EF4-FFF2-40B4-BE49-F238E27FC236}">
                <a16:creationId xmlns:a16="http://schemas.microsoft.com/office/drawing/2014/main" id="{99DD1E46-C017-ADD8-CCBC-E06C6734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17" t="18703" r="21826" b="18651"/>
          <a:stretch>
            <a:fillRect/>
          </a:stretch>
        </p:blipFill>
        <p:spPr bwMode="auto">
          <a:xfrm>
            <a:off x="10867501" y="326628"/>
            <a:ext cx="979834" cy="464221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9" action="ppaction://hlinksldjump"/>
            <a:extLst>
              <a:ext uri="{FF2B5EF4-FFF2-40B4-BE49-F238E27FC236}">
                <a16:creationId xmlns:a16="http://schemas.microsoft.com/office/drawing/2014/main" id="{80E2303A-414C-C1FE-9EB2-B098767A9EDA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E6F4-FE76-C899-F091-A9770F788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Viscoelastic synthetic antigen-presenting cells for augmenting the potency  of cancer therapies | Research Communities by Springer Nature">
            <a:extLst>
              <a:ext uri="{FF2B5EF4-FFF2-40B4-BE49-F238E27FC236}">
                <a16:creationId xmlns:a16="http://schemas.microsoft.com/office/drawing/2014/main" id="{095660FB-B381-AA30-8007-2B620D4DA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54" t="8216" r="51757" b="9093"/>
          <a:stretch>
            <a:fillRect/>
          </a:stretch>
        </p:blipFill>
        <p:spPr bwMode="auto">
          <a:xfrm>
            <a:off x="9633634" y="315904"/>
            <a:ext cx="1010711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cute myeloid leukemia - Wikipedia">
            <a:extLst>
              <a:ext uri="{FF2B5EF4-FFF2-40B4-BE49-F238E27FC236}">
                <a16:creationId xmlns:a16="http://schemas.microsoft.com/office/drawing/2014/main" id="{888C6EDA-D651-D4A6-86A1-EF7DAF835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62215" b="28353"/>
          <a:stretch>
            <a:fillRect/>
          </a:stretch>
        </p:blipFill>
        <p:spPr bwMode="auto">
          <a:xfrm>
            <a:off x="331099" y="298449"/>
            <a:ext cx="1047131" cy="467504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nding a way to harness NK cells for cancer - Boston Children's Answers">
            <a:extLst>
              <a:ext uri="{FF2B5EF4-FFF2-40B4-BE49-F238E27FC236}">
                <a16:creationId xmlns:a16="http://schemas.microsoft.com/office/drawing/2014/main" id="{3F7564F5-5A32-DC31-9213-DF57398A6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3677"/>
          <a:stretch>
            <a:fillRect/>
          </a:stretch>
        </p:blipFill>
        <p:spPr bwMode="auto">
          <a:xfrm>
            <a:off x="1600265" y="315904"/>
            <a:ext cx="7817467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7A8733-093F-6A15-7D11-3EA23CD7C0C0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8DA322-25B8-2644-6AB8-56F5C2E4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8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752870-7EA5-7001-7896-01253C782E11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AAA834-C362-5260-95D2-D61A0CA194E1}"/>
              </a:ext>
            </a:extLst>
          </p:cNvPr>
          <p:cNvSpPr txBox="1"/>
          <p:nvPr/>
        </p:nvSpPr>
        <p:spPr>
          <a:xfrm>
            <a:off x="2132977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B4BD28-15CF-70A1-610C-9EF7B2F8F413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2C5133-6021-C9ED-B5F2-47742BB9042F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38555-81A4-D3E0-C4DE-2A6F15EBE4AA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8C7E2D-CF6D-6E47-E359-5D51CB1607B0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5DCAD1-75D5-4962-7F22-CBDA8B6393ED}"/>
              </a:ext>
            </a:extLst>
          </p:cNvPr>
          <p:cNvGrpSpPr/>
          <p:nvPr/>
        </p:nvGrpSpPr>
        <p:grpSpPr>
          <a:xfrm>
            <a:off x="210710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06FD1B-1912-624C-5372-633CFAA64C8E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42A7DA-8489-9616-119A-E29DFB2D0A25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37927AF-7166-B190-C30C-8FA54936426A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900F1FE-FCE4-8C70-0183-6475B2ACE0A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DB355B5C-B184-57D4-4A83-9DEF4631D69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EC45C199-DF5A-CFAA-6041-749E99EB0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5426738"/>
            <a:ext cx="605495" cy="605495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D46206B2-7BE1-5D54-98DF-345A41BBC1D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9F073F94-45F7-C7EB-1F63-D823F8E7AAC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FEE8A6E-53EC-E792-80B9-543D48C90A4A}"/>
              </a:ext>
            </a:extLst>
          </p:cNvPr>
          <p:cNvGrpSpPr/>
          <p:nvPr/>
        </p:nvGrpSpPr>
        <p:grpSpPr>
          <a:xfrm>
            <a:off x="1682744" y="674827"/>
            <a:ext cx="7642937" cy="3323987"/>
            <a:chOff x="1682744" y="674827"/>
            <a:chExt cx="7642937" cy="33239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A2C392-855B-5C98-8ADC-AE3275521F8F}"/>
                </a:ext>
              </a:extLst>
            </p:cNvPr>
            <p:cNvSpPr txBox="1"/>
            <p:nvPr/>
          </p:nvSpPr>
          <p:spPr>
            <a:xfrm>
              <a:off x="2032943" y="674827"/>
              <a:ext cx="7292738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374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NK cells:</a:t>
              </a:r>
            </a:p>
            <a:p>
              <a:endParaRPr lang="en-US" sz="2800" b="1" dirty="0">
                <a:solidFill>
                  <a:srgbClr val="00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One of the most important parts of the innate immune system.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These cells face limitations, including their dependence on cytokines such as IL-15 to remain active in vitro. 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IL-15 plays a vital role for NK cells, but on the other hand, its use faces challenges.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736EC6B-1CFD-B625-8F36-F36C906B36C4}"/>
                </a:ext>
              </a:extLst>
            </p:cNvPr>
            <p:cNvSpPr/>
            <p:nvPr/>
          </p:nvSpPr>
          <p:spPr>
            <a:xfrm>
              <a:off x="1693460" y="1560481"/>
              <a:ext cx="398834" cy="3988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+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9C13F2-45CA-1C1A-E2AB-1CCE88C61B56}"/>
                </a:ext>
              </a:extLst>
            </p:cNvPr>
            <p:cNvSpPr/>
            <p:nvPr/>
          </p:nvSpPr>
          <p:spPr>
            <a:xfrm>
              <a:off x="1682744" y="2362863"/>
              <a:ext cx="398834" cy="3988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42A893-374C-53EA-F9E9-4EE12ADC94DE}"/>
                </a:ext>
              </a:extLst>
            </p:cNvPr>
            <p:cNvSpPr/>
            <p:nvPr/>
          </p:nvSpPr>
          <p:spPr>
            <a:xfrm>
              <a:off x="1693460" y="3378200"/>
              <a:ext cx="398834" cy="39883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?</a:t>
              </a:r>
            </a:p>
          </p:txBody>
        </p:sp>
      </p:grpSp>
      <p:pic>
        <p:nvPicPr>
          <p:cNvPr id="33" name="Picture 4" descr="دانلود عکس باکیفیت علامت سوال بزرگ قرمز">
            <a:extLst>
              <a:ext uri="{FF2B5EF4-FFF2-40B4-BE49-F238E27FC236}">
                <a16:creationId xmlns:a16="http://schemas.microsoft.com/office/drawing/2014/main" id="{F515EAAE-3C57-F77C-411B-998908D66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17" t="18703" r="21826" b="18651"/>
          <a:stretch>
            <a:fillRect/>
          </a:stretch>
        </p:blipFill>
        <p:spPr bwMode="auto">
          <a:xfrm>
            <a:off x="10867501" y="326628"/>
            <a:ext cx="979834" cy="464221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51424137-8E22-27BE-CEDA-8317A67146EC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0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BFCF3-22AE-3161-AB77-E4914B690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scoelastic synthetic antigen-presenting cells for augmenting the potency  of cancer therapies | Research Communities by Springer Nature">
            <a:extLst>
              <a:ext uri="{FF2B5EF4-FFF2-40B4-BE49-F238E27FC236}">
                <a16:creationId xmlns:a16="http://schemas.microsoft.com/office/drawing/2014/main" id="{8DFECDBB-8054-C192-608F-9D0A22529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8216" r="19630" b="9093"/>
          <a:stretch>
            <a:fillRect/>
          </a:stretch>
        </p:blipFill>
        <p:spPr bwMode="auto">
          <a:xfrm>
            <a:off x="2832101" y="315904"/>
            <a:ext cx="7804832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nding a way to harness NK cells for cancer - Boston Children's Answers">
            <a:extLst>
              <a:ext uri="{FF2B5EF4-FFF2-40B4-BE49-F238E27FC236}">
                <a16:creationId xmlns:a16="http://schemas.microsoft.com/office/drawing/2014/main" id="{7142FFBD-72F3-0D1F-ECCE-6C6B801BA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9" t="7466" r="32492" b="3677"/>
          <a:stretch>
            <a:fillRect/>
          </a:stretch>
        </p:blipFill>
        <p:spPr bwMode="auto">
          <a:xfrm>
            <a:off x="1599822" y="315904"/>
            <a:ext cx="1010712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cute myeloid leukemia - Wikipedia">
            <a:extLst>
              <a:ext uri="{FF2B5EF4-FFF2-40B4-BE49-F238E27FC236}">
                <a16:creationId xmlns:a16="http://schemas.microsoft.com/office/drawing/2014/main" id="{067A5728-5714-CF05-EACF-F0EBB0CB1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62215" b="28353"/>
          <a:stretch>
            <a:fillRect/>
          </a:stretch>
        </p:blipFill>
        <p:spPr bwMode="auto">
          <a:xfrm>
            <a:off x="331099" y="298449"/>
            <a:ext cx="1047131" cy="467504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91D8B8-4301-E782-EB77-7521D40CB5B7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ECDA6-C4BB-9002-A2CA-3FA17A77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8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C0F12A-3003-9C07-7C7D-9D46E33F5887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C8DBB-C63B-500A-5EE8-6001D9C6A7B6}"/>
              </a:ext>
            </a:extLst>
          </p:cNvPr>
          <p:cNvSpPr txBox="1"/>
          <p:nvPr/>
        </p:nvSpPr>
        <p:spPr>
          <a:xfrm>
            <a:off x="2132977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21B440-222D-2C24-A38E-3C09D30E255C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8AE7C9-B1B1-D668-6E1F-2CF121784BE9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3E4D3-B752-7788-5837-027119B8DA15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4138E2-D889-88CE-7B75-9B063DF2E293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937C0D-08FB-7BF0-D5BF-7DC32656ED37}"/>
              </a:ext>
            </a:extLst>
          </p:cNvPr>
          <p:cNvGrpSpPr/>
          <p:nvPr/>
        </p:nvGrpSpPr>
        <p:grpSpPr>
          <a:xfrm>
            <a:off x="210710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0410D4-61ED-458C-1235-C8BD493E73B0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FB80ADC-D6CE-1B33-8007-B234EA14C2AA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9BD748B-EE5A-939A-BA9F-50FD2A6CD730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10258F3-AD6A-D0EF-93BA-393AA840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65AA781C-373B-B49F-D0D5-7CCFF58D78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FD27B4C-E7FA-1465-DD20-589CA8E78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5426738"/>
            <a:ext cx="605495" cy="605495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00CAAE38-7063-F0BF-7EE2-6549BB54EC8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8D808381-6D82-AE1B-9EA6-7F6C7144EF50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55632-16C6-9DE0-750D-F48C38D9C51B}"/>
              </a:ext>
            </a:extLst>
          </p:cNvPr>
          <p:cNvSpPr txBox="1"/>
          <p:nvPr/>
        </p:nvSpPr>
        <p:spPr>
          <a:xfrm>
            <a:off x="3023543" y="674827"/>
            <a:ext cx="72927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aAPCs</a:t>
            </a:r>
            <a:r>
              <a:rPr lang="en-US" sz="2800" b="1" dirty="0">
                <a:solidFill>
                  <a:srgbClr val="00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dirty="0">
              <a:solidFill>
                <a:srgbClr val="0037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cells are genetically engineered to express immune-stimulating molecules on their surface, without actually presenting a specific antigen.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send signals to NK cells to make them more active and powerful.</a:t>
            </a:r>
          </a:p>
        </p:txBody>
      </p:sp>
      <p:pic>
        <p:nvPicPr>
          <p:cNvPr id="34" name="Picture 4" descr="دانلود عکس باکیفیت علامت سوال بزرگ قرمز">
            <a:extLst>
              <a:ext uri="{FF2B5EF4-FFF2-40B4-BE49-F238E27FC236}">
                <a16:creationId xmlns:a16="http://schemas.microsoft.com/office/drawing/2014/main" id="{EA4EF182-5A4A-64BF-CD93-92FF6BE29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17" t="18703" r="21826" b="18651"/>
          <a:stretch>
            <a:fillRect/>
          </a:stretch>
        </p:blipFill>
        <p:spPr bwMode="auto">
          <a:xfrm>
            <a:off x="10867501" y="326628"/>
            <a:ext cx="979834" cy="464221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7" action="ppaction://hlinksldjump"/>
            <a:extLst>
              <a:ext uri="{FF2B5EF4-FFF2-40B4-BE49-F238E27FC236}">
                <a16:creationId xmlns:a16="http://schemas.microsoft.com/office/drawing/2014/main" id="{78023770-4484-72EE-12FD-A557A6C6EFC8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DA4D6-6708-1E76-76C9-201444C72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دانلود عکس باکیفیت علامت سوال بزرگ قرمز">
            <a:extLst>
              <a:ext uri="{FF2B5EF4-FFF2-40B4-BE49-F238E27FC236}">
                <a16:creationId xmlns:a16="http://schemas.microsoft.com/office/drawing/2014/main" id="{147527BA-A761-BFF8-D5A3-4F9456C30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2" t="18703" r="3270" b="18651"/>
          <a:stretch>
            <a:fillRect/>
          </a:stretch>
        </p:blipFill>
        <p:spPr bwMode="auto">
          <a:xfrm>
            <a:off x="4063998" y="326628"/>
            <a:ext cx="7793188" cy="464221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nding a way to harness NK cells for cancer - Boston Children's Answers">
            <a:extLst>
              <a:ext uri="{FF2B5EF4-FFF2-40B4-BE49-F238E27FC236}">
                <a16:creationId xmlns:a16="http://schemas.microsoft.com/office/drawing/2014/main" id="{D899AE1B-AB3B-4FB7-A822-305AC489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9" t="7466" r="32492" b="3677"/>
          <a:stretch>
            <a:fillRect/>
          </a:stretch>
        </p:blipFill>
        <p:spPr bwMode="auto">
          <a:xfrm>
            <a:off x="1599822" y="315904"/>
            <a:ext cx="1010712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cute myeloid leukemia - Wikipedia">
            <a:extLst>
              <a:ext uri="{FF2B5EF4-FFF2-40B4-BE49-F238E27FC236}">
                <a16:creationId xmlns:a16="http://schemas.microsoft.com/office/drawing/2014/main" id="{14202DC4-DBD1-3195-BCCC-E85DF8EC6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62215" b="28353"/>
          <a:stretch>
            <a:fillRect/>
          </a:stretch>
        </p:blipFill>
        <p:spPr bwMode="auto">
          <a:xfrm>
            <a:off x="331099" y="298449"/>
            <a:ext cx="1047131" cy="467504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6AB94C-14E9-BA8A-159C-BB6538FE92D3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7AC79-0FD9-1269-D745-82B4C6D1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18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1D272-E0DC-0FE1-2F73-EEDF405330B6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6D653-7A90-AE9F-A8B2-D2ACF88BDCD7}"/>
              </a:ext>
            </a:extLst>
          </p:cNvPr>
          <p:cNvSpPr txBox="1"/>
          <p:nvPr/>
        </p:nvSpPr>
        <p:spPr>
          <a:xfrm>
            <a:off x="2132977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FE30D-1C74-66EE-C740-BB4FE2E9FECB}"/>
              </a:ext>
            </a:extLst>
          </p:cNvPr>
          <p:cNvSpPr txBox="1"/>
          <p:nvPr/>
        </p:nvSpPr>
        <p:spPr>
          <a:xfrm>
            <a:off x="412281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2438F2-F9DF-712F-3956-44D5568B3A41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3AA449-C0B2-4DD7-C8CA-6AC2D8E7BDBF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A01D8-FE98-8895-ED74-06DE823992F1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8A4D3B-C4D6-BED5-83FA-8106BDB0AD80}"/>
              </a:ext>
            </a:extLst>
          </p:cNvPr>
          <p:cNvGrpSpPr/>
          <p:nvPr/>
        </p:nvGrpSpPr>
        <p:grpSpPr>
          <a:xfrm>
            <a:off x="2107105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8425FC5-F5BC-D6F4-22AE-E0FB38EDA4EC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2BC319-76E6-2505-211A-90219B846DF1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34A16E1-6554-C54D-CA2E-ADB2DB2671DD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E9309C7-9997-B331-4860-02C6F0308D6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0921CCC-1054-3DA9-9B44-2386FA96A8B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6040890"/>
            <a:ext cx="605495" cy="60549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4EA04183-10C0-0EA3-4BF6-E26229F20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5426738"/>
            <a:ext cx="605495" cy="605495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E5B2788C-03A7-6BAD-46F5-1A10C8000A40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54A7100B-86BE-F739-F9DB-247C7C58B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0DE80-3B9D-A5A0-EB98-7AB1481B0767}"/>
              </a:ext>
            </a:extLst>
          </p:cNvPr>
          <p:cNvSpPr txBox="1"/>
          <p:nvPr/>
        </p:nvSpPr>
        <p:spPr>
          <a:xfrm>
            <a:off x="4255443" y="674827"/>
            <a:ext cx="729273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Research:</a:t>
            </a:r>
          </a:p>
          <a:p>
            <a:endParaRPr lang="en-US" sz="2800" b="1" dirty="0">
              <a:solidFill>
                <a:srgbClr val="0037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K562 cells to make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aApc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engineering to express CD137L and CD86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goals of the study: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K562 cells engineered as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aApc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enhance the killing power of NK cells against AML cells?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engineered K562 cells reduce the dependence of NK cells on IL-15?</a:t>
            </a:r>
          </a:p>
        </p:txBody>
      </p:sp>
      <p:pic>
        <p:nvPicPr>
          <p:cNvPr id="2" name="Picture 2" descr="Viscoelastic synthetic antigen-presenting cells for augmenting the potency  of cancer therapies | Research Communities by Springer Nature">
            <a:extLst>
              <a:ext uri="{FF2B5EF4-FFF2-40B4-BE49-F238E27FC236}">
                <a16:creationId xmlns:a16="http://schemas.microsoft.com/office/drawing/2014/main" id="{29E20BCB-9DDC-2546-20A2-813F00064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54" t="8216" r="51757" b="9093"/>
          <a:stretch>
            <a:fillRect/>
          </a:stretch>
        </p:blipFill>
        <p:spPr bwMode="auto">
          <a:xfrm>
            <a:off x="2839134" y="315904"/>
            <a:ext cx="1010711" cy="4654962"/>
          </a:xfrm>
          <a:prstGeom prst="rect">
            <a:avLst/>
          </a:prstGeom>
          <a:noFill/>
          <a:effectLst>
            <a:innerShdw blurRad="114300">
              <a:srgbClr val="00374A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BFACE69E-A34C-EBA5-F808-57AED0E38495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8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109A8-CC6D-EC27-6B41-9A6865AD4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51A66C-92E7-B7C2-7B20-8D954B6ABE48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1EFF68-A6BB-A9E8-E5F2-6A49D61CF984}"/>
              </a:ext>
            </a:extLst>
          </p:cNvPr>
          <p:cNvSpPr/>
          <p:nvPr/>
        </p:nvSpPr>
        <p:spPr>
          <a:xfrm>
            <a:off x="286853" y="232593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C4217-FAEB-6E16-ECEB-09321D6942A5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89B8B-7870-EABC-AE32-DA76E912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47E9F3-AFB2-8844-64F3-E2DA84ABBDF1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DD9DE-4D40-266E-8EA5-2616869EFA16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07AA81-0D33-A622-0FC0-A92E4ED24387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1DAF6A-E218-A6FC-8075-D399C6204272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4B18A-63D5-455D-3F1C-1C55BBF4ACD0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73BA7-C36E-366F-94D7-A297868CD820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7D81F2-FB5F-C292-8204-4C9963758890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01FB82B-13C5-E35A-26AC-FCF2F4F92A37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0477A1-BF4C-970A-A2B2-88929E9C83BB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99402CE-17A5-2267-0930-5749FA02CAA0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4926242-C498-107A-3D11-3FAF174278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FB9115B-212A-6021-FD1D-6C17DE4BF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D83A987-C52C-C4D0-0AAD-10384BCA8D9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CF792504-5668-6259-910A-65D8F51E600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52F6033-7F3C-867E-1724-B4E39A277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92D5D1-59B8-F2E5-B118-D0868780155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8A675-296A-E2AE-CF98-9E115E5A6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FB20C0-82A0-1894-5094-B572B10C1FE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77E2D4-47BF-C824-86C6-C793BB02E04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D53446-8059-4B38-14B7-C971D45DD3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D88CAE-1C94-585F-687E-19C7E2BBE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EC9C09D-109D-87B0-3EEE-111B5B7BDAC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73A9A1-5D72-0933-98FC-DAB7BF1A4CB0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A083DF-3033-DBA0-9C92-6E1EEC477980}"/>
              </a:ext>
            </a:extLst>
          </p:cNvPr>
          <p:cNvSpPr txBox="1"/>
          <p:nvPr/>
        </p:nvSpPr>
        <p:spPr>
          <a:xfrm>
            <a:off x="1185496" y="272871"/>
            <a:ext cx="105512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Plasmid extraction: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Plasmids were extracted using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FavorPrep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™ Plasmid DNA Extraction Kit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psPAX2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pMD2.G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pCDH-EF1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α−4-1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BBL-P2 A-CD86-Puro</a:t>
            </a:r>
          </a:p>
          <a:p>
            <a:pPr marL="914400" lvl="1" indent="-457200" algn="just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Extracted plasmid DNA was then stored at −20°C.</a:t>
            </a:r>
            <a:endParaRPr lang="en-US" sz="2000" dirty="0"/>
          </a:p>
        </p:txBody>
      </p:sp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id="{3B79B466-1877-682F-F648-FA19A5D4A6DB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73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9105C-B334-4B43-78B6-97FB5513E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F2C9F3-4DC6-87D3-C583-A0208FD2C266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86EFB7E-F639-8460-74B9-C7A1847D2E60}"/>
              </a:ext>
            </a:extLst>
          </p:cNvPr>
          <p:cNvSpPr/>
          <p:nvPr/>
        </p:nvSpPr>
        <p:spPr>
          <a:xfrm>
            <a:off x="286853" y="879705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84BA94-3F38-3992-6B5A-170289781918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5F85-B37C-0A58-C3FB-CF2E90CA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E0E8ED-018A-9F0F-C7EE-C5DBBD79802B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F0BBE-CAF7-8AFE-08D7-076759FE6B93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A9E85-0332-512A-9A0A-24713CB2A608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D96A32-6F26-6F94-AD67-01F564FFECBE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1BB9DA-D203-C874-761F-C0B20703439B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40CA3E-3672-B86B-C7F8-552C1E8A6489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1F3B7D-FC7C-B060-20C9-2C417E0AB972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F8BFBF-EF7E-4A45-7E46-12D473A3FAE5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A300D88-C09D-3267-00BC-8379853D34FC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20B8F8A-C92E-174B-D2C7-BD3B98ED07D6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E5425D2-D572-716B-1118-A8830BECF30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84BAB86-D842-B966-F4EF-33F971E0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7DE15DF0-EF6C-4F88-773B-78E27086FBF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78B7908E-8354-8ECB-4406-E6CBE194537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A947CC8-6F6C-A482-4C9C-29D739991C1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E2D4F-62DA-ED43-0B68-4DC1BE63E48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1FB93-2B54-DF1D-A37B-01A15F274D9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F2E94-81B2-D0F3-DEF0-4C5D76F0C2E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28C2BA-C7F2-656E-B6B7-CF87ACA03B9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5C55FE-53E4-9EFD-403C-0837792F0B0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E213D0-1471-531F-522E-318EC893A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6CFB57-292C-8FF7-A2AD-EF8B703479D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C5D30A-088D-1FD7-2E0A-A6550B925E4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47D74D-A743-F706-4909-95FBD9BDD048}"/>
              </a:ext>
            </a:extLst>
          </p:cNvPr>
          <p:cNvSpPr txBox="1"/>
          <p:nvPr/>
        </p:nvSpPr>
        <p:spPr>
          <a:xfrm>
            <a:off x="1186266" y="272871"/>
            <a:ext cx="1085765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Lentivirus Production</a:t>
            </a:r>
            <a:r>
              <a:rPr lang="fa-I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HEK293 T cells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reaching a confluence of 70-80%, the cells were starved to increase their permeability to plasmid uptake.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 extracted plasmids were mixed and PEI was added.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resulting mixture was incubated for 30 minutes at room temperature to form a DNA-PEI complex, after which the resulting mixture was added to starved HEK293 T cells.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8 hours, the culture medium was replaced with 10% FBS-DMEM without antibiotics to remove PEI toxins.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48 hours and then for 3 consecutive days, the supernatant containing secreted lentiviral particles was collected every 24 hours and stored at 4°C.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collected viral supernatant was centrifuged at 2000 × g for 10 min and filtered through 0.45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syringe filters to remove any cell debris.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increase the viral concentration, PEG8000 and NaCl were added to precipitate the viral particles.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mixture was vortexed overnight at 4°C and subsequently centrifuged at 8000 rpm for 20 min to pellet the viral particles.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pellet was suspended in 3 ml of culture medium and stored at −80°C.</a:t>
            </a:r>
            <a:endParaRPr lang="en-US" sz="2000" dirty="0"/>
          </a:p>
        </p:txBody>
      </p:sp>
      <p:pic>
        <p:nvPicPr>
          <p:cNvPr id="13" name="Picture 12">
            <a:hlinkClick r:id="rId19" action="ppaction://hlinksldjump"/>
            <a:extLst>
              <a:ext uri="{FF2B5EF4-FFF2-40B4-BE49-F238E27FC236}">
                <a16:creationId xmlns:a16="http://schemas.microsoft.com/office/drawing/2014/main" id="{3360863C-2A30-E6B2-4FBF-EA60EF1EFC27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2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EB5A-4051-4AC1-D5C5-A17C4361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46BED9-33FD-4BCB-DD6A-987241DDC3A4}"/>
              </a:ext>
            </a:extLst>
          </p:cNvPr>
          <p:cNvSpPr/>
          <p:nvPr/>
        </p:nvSpPr>
        <p:spPr>
          <a:xfrm>
            <a:off x="215200" y="168811"/>
            <a:ext cx="811742" cy="5513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254000">
              <a:srgbClr val="00374A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81D5217-3A59-A7EB-14C5-15DD373D35A3}"/>
              </a:ext>
            </a:extLst>
          </p:cNvPr>
          <p:cNvSpPr/>
          <p:nvPr/>
        </p:nvSpPr>
        <p:spPr>
          <a:xfrm>
            <a:off x="286853" y="1540889"/>
            <a:ext cx="657168" cy="6571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B8ED32-7AA9-4756-249B-EEF5579F21AE}"/>
              </a:ext>
            </a:extLst>
          </p:cNvPr>
          <p:cNvSpPr/>
          <p:nvPr/>
        </p:nvSpPr>
        <p:spPr>
          <a:xfrm>
            <a:off x="0" y="5820709"/>
            <a:ext cx="12192000" cy="1037291"/>
          </a:xfrm>
          <a:prstGeom prst="rect">
            <a:avLst/>
          </a:prstGeom>
          <a:solidFill>
            <a:srgbClr val="0037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018E3-F8EA-802E-9965-5142494E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20" y="64949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016C19-950C-06EF-8288-A6D3B1E846CA}"/>
              </a:ext>
            </a:extLst>
          </p:cNvPr>
          <p:cNvSpPr txBox="1"/>
          <p:nvPr/>
        </p:nvSpPr>
        <p:spPr>
          <a:xfrm>
            <a:off x="215200" y="6954238"/>
            <a:ext cx="15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560F6-234E-C1ED-FFDC-3FBF41814A3C}"/>
              </a:ext>
            </a:extLst>
          </p:cNvPr>
          <p:cNvSpPr txBox="1"/>
          <p:nvPr/>
        </p:nvSpPr>
        <p:spPr>
          <a:xfrm>
            <a:off x="2132977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014969-882F-F9FE-669A-10E014AFEE40}"/>
              </a:ext>
            </a:extLst>
          </p:cNvPr>
          <p:cNvSpPr txBox="1"/>
          <p:nvPr/>
        </p:nvSpPr>
        <p:spPr>
          <a:xfrm>
            <a:off x="4122819" y="6394206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35392B-3C96-0433-7FB3-8EA8D0DD8239}"/>
              </a:ext>
            </a:extLst>
          </p:cNvPr>
          <p:cNvSpPr txBox="1"/>
          <p:nvPr/>
        </p:nvSpPr>
        <p:spPr>
          <a:xfrm>
            <a:off x="6112661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0ABEF1-CF85-3A58-DCFC-D0B0B8FB56B1}"/>
              </a:ext>
            </a:extLst>
          </p:cNvPr>
          <p:cNvSpPr txBox="1"/>
          <p:nvPr/>
        </p:nvSpPr>
        <p:spPr>
          <a:xfrm>
            <a:off x="815062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Discussion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3450D9-FB3F-7DC7-9509-8BA5E90F2B92}"/>
              </a:ext>
            </a:extLst>
          </p:cNvPr>
          <p:cNvSpPr txBox="1"/>
          <p:nvPr/>
        </p:nvSpPr>
        <p:spPr>
          <a:xfrm>
            <a:off x="10204639" y="6953767"/>
            <a:ext cx="168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End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E77095-5D61-95F6-F19B-830254B5C19A}"/>
              </a:ext>
            </a:extLst>
          </p:cNvPr>
          <p:cNvGrpSpPr/>
          <p:nvPr/>
        </p:nvGrpSpPr>
        <p:grpSpPr>
          <a:xfrm>
            <a:off x="4086043" y="5133496"/>
            <a:ext cx="1743339" cy="1175842"/>
            <a:chOff x="1000193" y="4945841"/>
            <a:chExt cx="1898004" cy="128016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BECD00-D501-2553-6534-4F116BF6E694}"/>
                </a:ext>
              </a:extLst>
            </p:cNvPr>
            <p:cNvSpPr/>
            <p:nvPr/>
          </p:nvSpPr>
          <p:spPr>
            <a:xfrm rot="21130001">
              <a:off x="1000193" y="5665078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825991-8A3A-50A5-320C-C1C5E5D8B73D}"/>
                </a:ext>
              </a:extLst>
            </p:cNvPr>
            <p:cNvSpPr/>
            <p:nvPr/>
          </p:nvSpPr>
          <p:spPr>
            <a:xfrm rot="383645" flipH="1">
              <a:off x="2559066" y="5671466"/>
              <a:ext cx="339131" cy="302616"/>
            </a:xfrm>
            <a:custGeom>
              <a:avLst/>
              <a:gdLst>
                <a:gd name="connsiteX0" fmla="*/ 0 w 877345"/>
                <a:gd name="connsiteY0" fmla="*/ 0 h 877345"/>
                <a:gd name="connsiteX1" fmla="*/ 877345 w 877345"/>
                <a:gd name="connsiteY1" fmla="*/ 0 h 877345"/>
                <a:gd name="connsiteX2" fmla="*/ 877345 w 877345"/>
                <a:gd name="connsiteY2" fmla="*/ 877345 h 877345"/>
                <a:gd name="connsiteX3" fmla="*/ 0 w 877345"/>
                <a:gd name="connsiteY3" fmla="*/ 0 h 87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345" h="877345">
                  <a:moveTo>
                    <a:pt x="0" y="0"/>
                  </a:moveTo>
                  <a:lnTo>
                    <a:pt x="877345" y="0"/>
                  </a:lnTo>
                  <a:lnTo>
                    <a:pt x="877345" y="877345"/>
                  </a:lnTo>
                  <a:cubicBezTo>
                    <a:pt x="877345" y="392801"/>
                    <a:pt x="484544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4565BB8-027B-2E5D-1187-C9BE2992A991}"/>
                </a:ext>
              </a:extLst>
            </p:cNvPr>
            <p:cNvSpPr/>
            <p:nvPr/>
          </p:nvSpPr>
          <p:spPr>
            <a:xfrm>
              <a:off x="1313601" y="4945841"/>
              <a:ext cx="1280160" cy="128016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24D2722-37F0-15BD-B333-4C002108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41" y="5982348"/>
            <a:ext cx="722579" cy="722579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22C35D4-9720-CB2C-E919-CAE90638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5" y="5440387"/>
            <a:ext cx="605495" cy="60549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1E7D790-729A-C534-8441-B8D114C0D34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0" y="6040890"/>
            <a:ext cx="605495" cy="60549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1BB62824-0DC8-38F3-0BC6-90FF2888D0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1" y="5982348"/>
            <a:ext cx="722579" cy="72257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C6A53974-0B16-92C6-ED28-992C5E809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0" y="6033872"/>
            <a:ext cx="619530" cy="61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D5C7F-9521-6ACF-D158-11402B7D0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9" y="4319097"/>
            <a:ext cx="545377" cy="54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F7E6FF-1F50-9DEB-710B-4F5C0A0C816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5" y="2964904"/>
            <a:ext cx="462704" cy="46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C8EEB-140A-5FAB-B069-9784234E0EC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5058939"/>
            <a:ext cx="462703" cy="4627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AEDCB3-932D-B628-7BCD-08D5C578263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8" y="3622073"/>
            <a:ext cx="502559" cy="5025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245FD2-82ED-AF2C-E0A8-CBB718DAA59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8" y="343211"/>
            <a:ext cx="436599" cy="4365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B1AB08-19EB-DE99-6128-A8FE99FCFF7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974275"/>
            <a:ext cx="462703" cy="462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4E16012-812E-DF4A-1449-D4A8A1F8C37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" y="2288610"/>
            <a:ext cx="481829" cy="4818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697F9CF-A36B-E3DF-B654-99D95E0514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6" y="1631443"/>
            <a:ext cx="462702" cy="462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F26940-294D-F31C-60D5-D0E03760E82C}"/>
              </a:ext>
            </a:extLst>
          </p:cNvPr>
          <p:cNvSpPr txBox="1"/>
          <p:nvPr/>
        </p:nvSpPr>
        <p:spPr>
          <a:xfrm>
            <a:off x="1186266" y="272871"/>
            <a:ext cx="108576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 of K562 cells to make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aAPCs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K562 cells were cultured with prepared lentivirus containing the CD137 and CD86 transgenes.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Polybrene was used to facilitate virus entry.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72 hours, the genes entered the cells.</a:t>
            </a:r>
            <a:endParaRPr lang="en-US" sz="2800" dirty="0"/>
          </a:p>
        </p:txBody>
      </p:sp>
      <p:pic>
        <p:nvPicPr>
          <p:cNvPr id="13" name="Picture 12">
            <a:hlinkClick r:id="rId19" action="ppaction://hlinksldjump"/>
            <a:extLst>
              <a:ext uri="{FF2B5EF4-FFF2-40B4-BE49-F238E27FC236}">
                <a16:creationId xmlns:a16="http://schemas.microsoft.com/office/drawing/2014/main" id="{974BCD0F-2B42-12D7-B48F-D0CD31C3E81F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30" y="6033871"/>
            <a:ext cx="619531" cy="61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1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1361</Words>
  <Application>Microsoft Office PowerPoint</Application>
  <PresentationFormat>Widescreen</PresentationFormat>
  <Paragraphs>339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Fat Pey</dc:creator>
  <cp:lastModifiedBy>Fat Pey</cp:lastModifiedBy>
  <cp:revision>18</cp:revision>
  <dcterms:created xsi:type="dcterms:W3CDTF">2025-11-05T06:55:31Z</dcterms:created>
  <dcterms:modified xsi:type="dcterms:W3CDTF">2025-11-05T20:15:37Z</dcterms:modified>
</cp:coreProperties>
</file>