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1" r:id="rId9"/>
    <p:sldId id="265" r:id="rId10"/>
    <p:sldId id="266" r:id="rId11"/>
    <p:sldId id="267" r:id="rId12"/>
    <p:sldId id="270" r:id="rId13"/>
    <p:sldId id="272" r:id="rId14"/>
    <p:sldId id="273" r:id="rId15"/>
    <p:sldId id="276" r:id="rId16"/>
    <p:sldId id="277" r:id="rId17"/>
    <p:sldId id="278" r:id="rId18"/>
    <p:sldId id="279" r:id="rId19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D696-6E51-4BF5-A0A4-7EF5F7EA3ABB}" type="datetimeFigureOut">
              <a:rPr lang="fa-IR" smtClean="0"/>
              <a:t>09/14/1439</a:t>
            </a:fld>
            <a:endParaRPr lang="fa-IR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2F16A29-1CB2-424B-85F6-1B7A510DB63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D696-6E51-4BF5-A0A4-7EF5F7EA3ABB}" type="datetimeFigureOut">
              <a:rPr lang="fa-IR" smtClean="0"/>
              <a:t>09/14/1439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6A29-1CB2-424B-85F6-1B7A510DB63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D696-6E51-4BF5-A0A4-7EF5F7EA3ABB}" type="datetimeFigureOut">
              <a:rPr lang="fa-IR" smtClean="0"/>
              <a:t>09/14/1439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6A29-1CB2-424B-85F6-1B7A510DB63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D696-6E51-4BF5-A0A4-7EF5F7EA3ABB}" type="datetimeFigureOut">
              <a:rPr lang="fa-IR" smtClean="0"/>
              <a:t>09/14/1439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a-I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2F16A29-1CB2-424B-85F6-1B7A510DB63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D696-6E51-4BF5-A0A4-7EF5F7EA3ABB}" type="datetimeFigureOut">
              <a:rPr lang="fa-IR" smtClean="0"/>
              <a:t>09/14/1439</a:t>
            </a:fld>
            <a:endParaRPr lang="fa-I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6A29-1CB2-424B-85F6-1B7A510DB63C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D696-6E51-4BF5-A0A4-7EF5F7EA3ABB}" type="datetimeFigureOut">
              <a:rPr lang="fa-IR" smtClean="0"/>
              <a:t>09/14/1439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6A29-1CB2-424B-85F6-1B7A510DB63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D696-6E51-4BF5-A0A4-7EF5F7EA3ABB}" type="datetimeFigureOut">
              <a:rPr lang="fa-IR" smtClean="0"/>
              <a:t>09/14/1439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2F16A29-1CB2-424B-85F6-1B7A510DB63C}" type="slidenum">
              <a:rPr lang="fa-IR" smtClean="0"/>
              <a:t>‹#›</a:t>
            </a:fld>
            <a:endParaRPr lang="fa-IR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D696-6E51-4BF5-A0A4-7EF5F7EA3ABB}" type="datetimeFigureOut">
              <a:rPr lang="fa-IR" smtClean="0"/>
              <a:t>09/14/1439</a:t>
            </a:fld>
            <a:endParaRPr lang="fa-I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6A29-1CB2-424B-85F6-1B7A510DB63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D696-6E51-4BF5-A0A4-7EF5F7EA3ABB}" type="datetimeFigureOut">
              <a:rPr lang="fa-IR" smtClean="0"/>
              <a:t>09/14/1439</a:t>
            </a:fld>
            <a:endParaRPr lang="fa-I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6A29-1CB2-424B-85F6-1B7A510DB63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D696-6E51-4BF5-A0A4-7EF5F7EA3ABB}" type="datetimeFigureOut">
              <a:rPr lang="fa-IR" smtClean="0"/>
              <a:t>09/14/1439</a:t>
            </a:fld>
            <a:endParaRPr lang="fa-IR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6A29-1CB2-424B-85F6-1B7A510DB63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D696-6E51-4BF5-A0A4-7EF5F7EA3ABB}" type="datetimeFigureOut">
              <a:rPr lang="fa-IR" smtClean="0"/>
              <a:t>09/14/1439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6A29-1CB2-424B-85F6-1B7A510DB63C}" type="slidenum">
              <a:rPr lang="fa-IR" smtClean="0"/>
              <a:t>‹#›</a:t>
            </a:fld>
            <a:endParaRPr lang="fa-IR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61CD696-6E51-4BF5-A0A4-7EF5F7EA3ABB}" type="datetimeFigureOut">
              <a:rPr lang="fa-IR" smtClean="0"/>
              <a:t>09/14/1439</a:t>
            </a:fld>
            <a:endParaRPr lang="fa-IR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2F16A29-1CB2-424B-85F6-1B7A510DB63C}" type="slidenum">
              <a:rPr lang="fa-IR" smtClean="0"/>
              <a:t>‹#›</a:t>
            </a:fld>
            <a:endParaRPr lang="fa-IR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772816"/>
            <a:ext cx="8458200" cy="3096344"/>
          </a:xfrm>
        </p:spPr>
        <p:txBody>
          <a:bodyPr>
            <a:normAutofit/>
          </a:bodyPr>
          <a:lstStyle/>
          <a:p>
            <a:r>
              <a:rPr lang="en-US" sz="4400" dirty="0" smtClean="0"/>
              <a:t>Platelet concentrate, from whole blood or collected by apheresis?</a:t>
            </a:r>
            <a:endParaRPr lang="fa-IR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5466928"/>
            <a:ext cx="7512854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Zahra </a:t>
            </a: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shakeri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niya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MSc Student Of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Hematology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Final Logo.jpg"/>
          <p:cNvPicPr>
            <a:picLocks noChangeAspect="1"/>
          </p:cNvPicPr>
          <p:nvPr/>
        </p:nvPicPr>
        <p:blipFill>
          <a:blip r:embed="rId2" cstate="print"/>
          <a:srcRect l="14736" t="7777" r="20304" b="15556"/>
          <a:stretch>
            <a:fillRect/>
          </a:stretch>
        </p:blipFill>
        <p:spPr>
          <a:xfrm>
            <a:off x="3794692" y="260648"/>
            <a:ext cx="1497388" cy="14760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8904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Compare platelet whole blood and apheresis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/>
              <a:t>whole </a:t>
            </a:r>
            <a:r>
              <a:rPr lang="en-US" dirty="0" smtClean="0"/>
              <a:t>blood           (</a:t>
            </a:r>
            <a:r>
              <a:rPr lang="en-US" dirty="0"/>
              <a:t>CPD) </a:t>
            </a:r>
            <a:r>
              <a:rPr lang="en-US" dirty="0" smtClean="0"/>
              <a:t>anticoagulant</a:t>
            </a:r>
            <a:endParaRPr lang="en-US" dirty="0"/>
          </a:p>
          <a:p>
            <a:pPr marL="365125" indent="0" algn="l" rtl="0">
              <a:buNone/>
            </a:pPr>
            <a:r>
              <a:rPr lang="en-US" dirty="0" err="1" smtClean="0"/>
              <a:t>plateletapheresis</a:t>
            </a:r>
            <a:r>
              <a:rPr lang="en-US" dirty="0" smtClean="0"/>
              <a:t>            </a:t>
            </a:r>
            <a:r>
              <a:rPr lang="en-US" dirty="0"/>
              <a:t>acid–citrate–dextrose. </a:t>
            </a:r>
            <a:endParaRPr lang="en-US" dirty="0" smtClean="0"/>
          </a:p>
          <a:p>
            <a:pPr marL="365125" indent="0" algn="l" rtl="0">
              <a:buNone/>
            </a:pPr>
            <a:endParaRPr lang="en-US" dirty="0"/>
          </a:p>
          <a:p>
            <a:pPr marL="365125" indent="0" algn="l" rtl="0">
              <a:buNone/>
            </a:pPr>
            <a:r>
              <a:rPr lang="en-US" dirty="0" smtClean="0"/>
              <a:t>Notice : Phosphate </a:t>
            </a:r>
            <a:r>
              <a:rPr lang="en-US" dirty="0"/>
              <a:t>is known to stimulate</a:t>
            </a:r>
          </a:p>
          <a:p>
            <a:pPr marL="365125" indent="0" algn="l" rtl="0">
              <a:buNone/>
            </a:pPr>
            <a:r>
              <a:rPr lang="en-US" dirty="0"/>
              <a:t>glycolysis in platelets </a:t>
            </a:r>
            <a:r>
              <a:rPr lang="en-US" dirty="0" smtClean="0"/>
              <a:t>which </a:t>
            </a:r>
            <a:r>
              <a:rPr lang="en-US" dirty="0"/>
              <a:t>may affect storage</a:t>
            </a:r>
          </a:p>
          <a:p>
            <a:pPr marL="365125" indent="0" algn="l" rtl="0">
              <a:buNone/>
            </a:pPr>
            <a:r>
              <a:rPr lang="en-US" dirty="0"/>
              <a:t>characteristics.</a:t>
            </a:r>
            <a:endParaRPr lang="fa-IR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627784" y="1916832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707904" y="2492896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893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/>
              <a:t>hypotonic shock </a:t>
            </a:r>
            <a:r>
              <a:rPr lang="en-US" dirty="0" smtClean="0"/>
              <a:t>response from the same donor on day 5 </a:t>
            </a:r>
          </a:p>
          <a:p>
            <a:pPr marL="898525" indent="-533400" algn="l" rtl="0">
              <a:buFont typeface="+mj-lt"/>
              <a:buAutoNum type="arabicPeriod"/>
            </a:pPr>
            <a:r>
              <a:rPr lang="en-US" dirty="0" smtClean="0"/>
              <a:t>32 </a:t>
            </a:r>
            <a:r>
              <a:rPr lang="en-US" dirty="0"/>
              <a:t>± 13% for </a:t>
            </a:r>
            <a:r>
              <a:rPr lang="en-US" dirty="0" smtClean="0"/>
              <a:t>PRP</a:t>
            </a:r>
          </a:p>
          <a:p>
            <a:pPr marL="898525" indent="-533400" algn="l" rtl="0">
              <a:buFont typeface="+mj-lt"/>
              <a:buAutoNum type="arabicPeriod"/>
            </a:pPr>
            <a:r>
              <a:rPr lang="en-US" dirty="0"/>
              <a:t>57 ± 14% for </a:t>
            </a:r>
            <a:r>
              <a:rPr lang="en-US" dirty="0" smtClean="0"/>
              <a:t>apheresis platelets</a:t>
            </a:r>
            <a:endParaRPr lang="en-US" dirty="0"/>
          </a:p>
          <a:p>
            <a:pPr algn="l" rtl="0"/>
            <a:r>
              <a:rPr lang="en-US" dirty="0" smtClean="0"/>
              <a:t>PH on day 5</a:t>
            </a:r>
          </a:p>
          <a:p>
            <a:pPr marL="898525" indent="-533400" algn="l" rtl="0">
              <a:buFont typeface="+mj-lt"/>
              <a:buAutoNum type="arabicPeriod"/>
            </a:pPr>
            <a:r>
              <a:rPr lang="en-US" dirty="0"/>
              <a:t>7.30 ± 0.12 for BC-derived </a:t>
            </a:r>
            <a:r>
              <a:rPr lang="en-US" dirty="0" smtClean="0"/>
              <a:t>PCs</a:t>
            </a:r>
          </a:p>
          <a:p>
            <a:pPr marL="898525" indent="-533400" algn="l" rtl="0">
              <a:buFont typeface="+mj-lt"/>
              <a:buAutoNum type="arabicPeriod"/>
            </a:pPr>
            <a:r>
              <a:rPr lang="en-US" dirty="0"/>
              <a:t>7.04 ± 0.21 </a:t>
            </a:r>
            <a:r>
              <a:rPr lang="en-US" dirty="0" smtClean="0"/>
              <a:t>for apheresis </a:t>
            </a:r>
            <a:r>
              <a:rPr lang="en-US" dirty="0"/>
              <a:t>PCs</a:t>
            </a:r>
            <a:endParaRPr lang="en-US" dirty="0" smtClean="0"/>
          </a:p>
          <a:p>
            <a:pPr marL="514350" indent="-514350" algn="l" rtl="0">
              <a:buFont typeface="+mj-lt"/>
              <a:buAutoNum type="arabicPeriod"/>
            </a:pPr>
            <a:endParaRPr lang="en-US" dirty="0" smtClean="0"/>
          </a:p>
          <a:p>
            <a:pPr marL="514350" indent="-514350" algn="l" rtl="0">
              <a:buFont typeface="+mj-lt"/>
              <a:buAutoNum type="arabicPeriod"/>
            </a:pPr>
            <a:endParaRPr lang="en-US" dirty="0"/>
          </a:p>
          <a:p>
            <a:pPr marL="514350" indent="-514350" algn="l" rtl="0">
              <a:buFont typeface="+mj-lt"/>
              <a:buAutoNum type="arabicPeriod"/>
            </a:pPr>
            <a:endParaRPr lang="en-US" dirty="0" smtClean="0"/>
          </a:p>
          <a:p>
            <a:pPr marL="0" indent="0" algn="l" rtl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34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Activation markers </a:t>
            </a:r>
            <a:r>
              <a:rPr lang="en-US" dirty="0"/>
              <a:t>CD62P and CD63, and the apoptosis </a:t>
            </a:r>
            <a:r>
              <a:rPr lang="en-US" dirty="0" smtClean="0"/>
              <a:t>marker </a:t>
            </a:r>
            <a:r>
              <a:rPr lang="en-US" dirty="0" err="1" smtClean="0"/>
              <a:t>phosphatidyl</a:t>
            </a:r>
            <a:r>
              <a:rPr lang="en-US" dirty="0" smtClean="0"/>
              <a:t> </a:t>
            </a:r>
            <a:r>
              <a:rPr lang="en-US" dirty="0"/>
              <a:t>serine exposure, showed minor </a:t>
            </a:r>
            <a:r>
              <a:rPr lang="en-US" dirty="0" smtClean="0"/>
              <a:t>differences during storage.</a:t>
            </a:r>
          </a:p>
          <a:p>
            <a:pPr algn="l" rtl="0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83119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Recovery </a:t>
            </a:r>
            <a:r>
              <a:rPr lang="en-US" dirty="0"/>
              <a:t>When collected from and reinfused to the same volunteer</a:t>
            </a:r>
          </a:p>
          <a:p>
            <a:pPr marL="990600" indent="-625475" algn="l" rtl="0">
              <a:buFont typeface="+mj-lt"/>
              <a:buAutoNum type="arabicPeriod"/>
            </a:pPr>
            <a:r>
              <a:rPr lang="en-US" dirty="0"/>
              <a:t>35.2 ± 6.7</a:t>
            </a:r>
            <a:r>
              <a:rPr lang="en-US" dirty="0" smtClean="0"/>
              <a:t>% for </a:t>
            </a:r>
            <a:r>
              <a:rPr lang="en-US" dirty="0"/>
              <a:t>PRP-derived platelets</a:t>
            </a:r>
          </a:p>
          <a:p>
            <a:pPr marL="990600" indent="-625475" algn="l" rtl="0">
              <a:buFont typeface="+mj-lt"/>
              <a:buAutoNum type="arabicPeriod"/>
            </a:pPr>
            <a:r>
              <a:rPr lang="en-US" dirty="0" smtClean="0"/>
              <a:t>36.8 </a:t>
            </a:r>
            <a:r>
              <a:rPr lang="en-US" dirty="0"/>
              <a:t>± 5.3% for </a:t>
            </a:r>
            <a:r>
              <a:rPr lang="en-US" dirty="0" smtClean="0"/>
              <a:t>apheresis</a:t>
            </a:r>
          </a:p>
          <a:p>
            <a:pPr algn="l" rtl="0"/>
            <a:r>
              <a:rPr lang="en-US" dirty="0"/>
              <a:t>Survival at 72 </a:t>
            </a:r>
            <a:r>
              <a:rPr lang="en-US" dirty="0" smtClean="0"/>
              <a:t>hours</a:t>
            </a:r>
          </a:p>
          <a:p>
            <a:pPr marL="990600" indent="-625475" algn="l" rtl="0">
              <a:buFont typeface="+mj-lt"/>
              <a:buAutoNum type="arabicPeriod"/>
            </a:pPr>
            <a:r>
              <a:rPr lang="en-US" dirty="0"/>
              <a:t>44.1 ± 18.6% for PRP </a:t>
            </a:r>
            <a:endParaRPr lang="en-US" dirty="0" smtClean="0"/>
          </a:p>
          <a:p>
            <a:pPr marL="990600" indent="-625475" algn="l" rtl="0">
              <a:buFont typeface="+mj-lt"/>
              <a:buAutoNum type="arabicPeriod"/>
            </a:pPr>
            <a:r>
              <a:rPr lang="en-US" dirty="0" smtClean="0"/>
              <a:t>53.8 </a:t>
            </a:r>
            <a:r>
              <a:rPr lang="en-US" dirty="0"/>
              <a:t>± 10.5% for apheresis</a:t>
            </a:r>
            <a:endParaRPr lang="fa-IR" dirty="0"/>
          </a:p>
          <a:p>
            <a:pPr marL="990600" indent="-625475" algn="l" rtl="0">
              <a:buFont typeface="+mj-lt"/>
              <a:buAutoNum type="arabicPeriod"/>
            </a:pPr>
            <a:endParaRPr lang="en-US" dirty="0" smtClean="0"/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46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Recovery on day 5</a:t>
            </a:r>
          </a:p>
          <a:p>
            <a:pPr marL="990600" indent="-625475" algn="l" rtl="0">
              <a:buFont typeface="+mj-lt"/>
              <a:buAutoNum type="arabicPeriod"/>
            </a:pPr>
            <a:r>
              <a:rPr lang="en-US" dirty="0" smtClean="0"/>
              <a:t>34.8% for BC method</a:t>
            </a:r>
          </a:p>
          <a:p>
            <a:pPr marL="990600" indent="-625475" algn="l" rtl="0">
              <a:buFont typeface="+mj-lt"/>
              <a:buAutoNum type="arabicPeriod"/>
            </a:pPr>
            <a:r>
              <a:rPr lang="en-US" dirty="0" smtClean="0"/>
              <a:t>28.1% for apheresis</a:t>
            </a:r>
          </a:p>
          <a:p>
            <a:pPr algn="l" rtl="0"/>
            <a:r>
              <a:rPr lang="en-US" dirty="0" smtClean="0"/>
              <a:t>Survival</a:t>
            </a:r>
          </a:p>
          <a:p>
            <a:pPr marL="990600" indent="-625475" algn="l" rtl="0">
              <a:buFont typeface="+mj-lt"/>
              <a:buAutoNum type="arabicPeriod"/>
            </a:pPr>
            <a:r>
              <a:rPr lang="en-US" dirty="0" smtClean="0"/>
              <a:t>6.9 </a:t>
            </a:r>
            <a:r>
              <a:rPr lang="en-US" dirty="0"/>
              <a:t>days for </a:t>
            </a:r>
            <a:r>
              <a:rPr lang="en-US" dirty="0" smtClean="0"/>
              <a:t>BC-derived platelets</a:t>
            </a:r>
            <a:endParaRPr lang="en-US" dirty="0"/>
          </a:p>
          <a:p>
            <a:pPr marL="990600" indent="-625475" algn="l" rtl="0">
              <a:buFont typeface="+mj-lt"/>
              <a:buAutoNum type="arabicPeriod"/>
            </a:pPr>
            <a:r>
              <a:rPr lang="en-US" dirty="0" smtClean="0"/>
              <a:t>5.4 </a:t>
            </a:r>
            <a:r>
              <a:rPr lang="en-US" dirty="0"/>
              <a:t>days for apheresis platelets</a:t>
            </a:r>
            <a:endParaRPr lang="fa-IR" dirty="0"/>
          </a:p>
          <a:p>
            <a:pPr marL="365125" indent="-365125" algn="l" rtl="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82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38200"/>
          </a:xfrm>
        </p:spPr>
        <p:txBody>
          <a:bodyPr/>
          <a:lstStyle/>
          <a:p>
            <a:r>
              <a:rPr lang="en-US" dirty="0" err="1" smtClean="0"/>
              <a:t>Cci</a:t>
            </a:r>
            <a:r>
              <a:rPr lang="en-US" dirty="0" smtClean="0"/>
              <a:t> (corrected count increment)</a:t>
            </a:r>
            <a:endParaRPr lang="fa-I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825930412"/>
                  </p:ext>
                </p:extLst>
              </p:nvPr>
            </p:nvGraphicFramePr>
            <p:xfrm>
              <a:off x="395536" y="1268761"/>
              <a:ext cx="8496944" cy="2424673"/>
            </p:xfrm>
            <a:graphic>
              <a:graphicData uri="http://schemas.openxmlformats.org/drawingml/2006/table">
                <a:tbl>
                  <a:tblPr rtl="1" firstRow="1" bandRow="1">
                    <a:tableStyleId>{5C22544A-7EE6-4342-B048-85BDC9FD1C3A}</a:tableStyleId>
                  </a:tblPr>
                  <a:tblGrid>
                    <a:gridCol w="2124236"/>
                    <a:gridCol w="2124236"/>
                    <a:gridCol w="2124236"/>
                    <a:gridCol w="2124236"/>
                  </a:tblGrid>
                  <a:tr h="656833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3600" dirty="0" smtClean="0"/>
                            <a:t>Apheresis</a:t>
                          </a:r>
                          <a:endParaRPr lang="fa-IR" sz="3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3600" dirty="0" smtClean="0"/>
                            <a:t>BC</a:t>
                          </a:r>
                          <a:endParaRPr lang="fa-IR" sz="3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3600" dirty="0" smtClean="0"/>
                            <a:t>RPR</a:t>
                          </a:r>
                          <a:endParaRPr lang="fa-IR" sz="3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rtl="1"/>
                          <a:endParaRPr lang="fa-IR"/>
                        </a:p>
                      </a:txBody>
                      <a:tcPr/>
                    </a:tc>
                  </a:tr>
                  <a:tr h="607688">
                    <a:tc>
                      <a:txBody>
                        <a:bodyPr/>
                        <a:lstStyle/>
                        <a:p>
                          <a:pPr marL="0" marR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600" dirty="0" smtClean="0"/>
                            <a:t>1</a:t>
                          </a:r>
                          <a14:m>
                            <m:oMath xmlns:m="http://schemas.openxmlformats.org/officeDocument/2006/math">
                              <m:r>
                                <a:rPr lang="en-US" sz="2600" b="0" i="0" baseline="0" dirty="0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sz="2600" b="0" i="0" baseline="0" dirty="0" smtClean="0">
                                  <a:latin typeface="Cambria Math"/>
                                  <a:ea typeface="Cambria Math"/>
                                </a:rPr>
                                <m:t>.</m:t>
                              </m:r>
                              <m:r>
                                <a:rPr lang="en-US" sz="2600" b="0" i="0" baseline="0" dirty="0" smtClean="0"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  <m:r>
                                <a:rPr lang="en-US" sz="2600" i="1" baseline="0" dirty="0" smtClean="0">
                                  <a:latin typeface="Cambria Math"/>
                                  <a:ea typeface="Cambria Math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sz="2600" baseline="0" dirty="0" smtClean="0"/>
                            <a:t>1.2</a:t>
                          </a:r>
                          <a:endParaRPr lang="fa-IR" sz="2600" dirty="0"/>
                        </a:p>
                        <a:p>
                          <a:pPr algn="ctr" rtl="1"/>
                          <a:endParaRPr lang="fa-IR"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600" dirty="0" smtClean="0"/>
                            <a:t>1</a:t>
                          </a:r>
                          <a14:m>
                            <m:oMath xmlns:m="http://schemas.openxmlformats.org/officeDocument/2006/math">
                              <m:r>
                                <a:rPr lang="en-US" sz="2600" b="0" i="0" baseline="0" dirty="0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  <m:r>
                                <a:rPr lang="en-US" sz="2600" b="0" i="0" baseline="0" dirty="0" smtClean="0">
                                  <a:latin typeface="Cambria Math"/>
                                  <a:ea typeface="Cambria Math"/>
                                </a:rPr>
                                <m:t>.</m:t>
                              </m:r>
                              <m:r>
                                <a:rPr lang="en-US" sz="2600" b="0" i="0" baseline="0" dirty="0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  <m:r>
                                <a:rPr lang="en-US" sz="2600" i="1" baseline="0" dirty="0" smtClean="0">
                                  <a:latin typeface="Cambria Math"/>
                                  <a:ea typeface="Cambria Math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sz="2600" baseline="0" dirty="0" smtClean="0"/>
                            <a:t>1.3</a:t>
                          </a:r>
                          <a:endParaRPr lang="fa-IR" sz="2600" dirty="0"/>
                        </a:p>
                        <a:p>
                          <a:pPr algn="ctr" rtl="1"/>
                          <a:endParaRPr lang="fa-IR"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600" dirty="0" smtClean="0"/>
                            <a:t>9.2</a:t>
                          </a:r>
                          <a14:m>
                            <m:oMath xmlns:m="http://schemas.openxmlformats.org/officeDocument/2006/math">
                              <m:r>
                                <a:rPr lang="en-US" sz="2600" i="1" baseline="0" dirty="0" smtClean="0">
                                  <a:latin typeface="Cambria Math"/>
                                  <a:ea typeface="Cambria Math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sz="2600" baseline="0" dirty="0" smtClean="0"/>
                            <a:t>10.5</a:t>
                          </a:r>
                          <a:endParaRPr lang="fa-IR"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600" dirty="0" smtClean="0"/>
                            <a:t>1h</a:t>
                          </a:r>
                          <a:endParaRPr lang="fa-IR" sz="2600" dirty="0"/>
                        </a:p>
                      </a:txBody>
                      <a:tcPr/>
                    </a:tc>
                  </a:tr>
                  <a:tr h="607688">
                    <a:tc>
                      <a:txBody>
                        <a:bodyPr/>
                        <a:lstStyle/>
                        <a:p>
                          <a:pPr marL="0" marR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600" dirty="0" smtClean="0"/>
                            <a:t>8.6</a:t>
                          </a:r>
                          <a14:m>
                            <m:oMath xmlns:m="http://schemas.openxmlformats.org/officeDocument/2006/math">
                              <m:r>
                                <a:rPr lang="en-US" sz="2600" i="1" baseline="0" dirty="0" smtClean="0">
                                  <a:latin typeface="Cambria Math"/>
                                  <a:ea typeface="Cambria Math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sz="2600" baseline="0" dirty="0" smtClean="0"/>
                            <a:t>1.7</a:t>
                          </a:r>
                          <a:endParaRPr lang="fa-IR" sz="2600" dirty="0"/>
                        </a:p>
                        <a:p>
                          <a:pPr algn="ctr" rtl="1"/>
                          <a:endParaRPr lang="fa-IR"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600" dirty="0" smtClean="0"/>
                            <a:t>6</a:t>
                          </a:r>
                          <a14:m>
                            <m:oMath xmlns:m="http://schemas.openxmlformats.org/officeDocument/2006/math">
                              <m:r>
                                <a:rPr lang="en-US" sz="2600" b="0" i="0" baseline="0" dirty="0" smtClean="0">
                                  <a:latin typeface="Cambria Math"/>
                                  <a:ea typeface="Cambria Math"/>
                                </a:rPr>
                                <m:t>.</m:t>
                              </m:r>
                              <m:r>
                                <a:rPr lang="en-US" sz="2600" b="0" i="0" baseline="0" dirty="0" smtClean="0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  <m:r>
                                <a:rPr lang="en-US" sz="2600" i="1" baseline="0" dirty="0" smtClean="0">
                                  <a:latin typeface="Cambria Math"/>
                                  <a:ea typeface="Cambria Math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sz="2600" baseline="0" dirty="0" smtClean="0"/>
                            <a:t>1.8</a:t>
                          </a:r>
                          <a:endParaRPr lang="fa-IR" sz="2600" dirty="0"/>
                        </a:p>
                        <a:p>
                          <a:pPr algn="ctr" rtl="1"/>
                          <a:endParaRPr lang="fa-IR"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600" dirty="0" smtClean="0"/>
                            <a:t>6.2</a:t>
                          </a:r>
                          <a14:m>
                            <m:oMath xmlns:m="http://schemas.openxmlformats.org/officeDocument/2006/math">
                              <m:r>
                                <a:rPr lang="en-US" sz="2600" i="1" baseline="0" dirty="0" smtClean="0">
                                  <a:latin typeface="Cambria Math"/>
                                  <a:ea typeface="Cambria Math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sz="2600" dirty="0" smtClean="0"/>
                            <a:t>2.2</a:t>
                          </a:r>
                          <a:endParaRPr lang="fa-IR" sz="2600" dirty="0"/>
                        </a:p>
                        <a:p>
                          <a:pPr algn="ctr" rtl="1"/>
                          <a:endParaRPr lang="fa-IR"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600" dirty="0" smtClean="0"/>
                            <a:t>24h</a:t>
                          </a:r>
                          <a:endParaRPr lang="fa-IR" sz="26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825930412"/>
                  </p:ext>
                </p:extLst>
              </p:nvPr>
            </p:nvGraphicFramePr>
            <p:xfrm>
              <a:off x="395536" y="1268761"/>
              <a:ext cx="8496944" cy="2424673"/>
            </p:xfrm>
            <a:graphic>
              <a:graphicData uri="http://schemas.openxmlformats.org/drawingml/2006/table">
                <a:tbl>
                  <a:tblPr rtl="1" firstRow="1" bandRow="1">
                    <a:tableStyleId>{5C22544A-7EE6-4342-B048-85BDC9FD1C3A}</a:tableStyleId>
                  </a:tblPr>
                  <a:tblGrid>
                    <a:gridCol w="2124236"/>
                    <a:gridCol w="2124236"/>
                    <a:gridCol w="2124236"/>
                    <a:gridCol w="2124236"/>
                  </a:tblGrid>
                  <a:tr h="656833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3600" dirty="0" smtClean="0"/>
                            <a:t>Apheresis</a:t>
                          </a:r>
                          <a:endParaRPr lang="fa-IR" sz="3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3600" dirty="0" smtClean="0"/>
                            <a:t>BC</a:t>
                          </a:r>
                          <a:endParaRPr lang="fa-IR" sz="3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3600" dirty="0" smtClean="0"/>
                            <a:t>RPR</a:t>
                          </a:r>
                          <a:endParaRPr lang="fa-IR" sz="3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rtl="1"/>
                          <a:endParaRPr lang="fa-IR"/>
                        </a:p>
                      </a:txBody>
                      <a:tcPr/>
                    </a:tc>
                  </a:tr>
                  <a:tr h="883920">
                    <a:tc>
                      <a:txBody>
                        <a:bodyPr/>
                        <a:lstStyle/>
                        <a:p>
                          <a:endParaRPr lang="fa-IR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87" t="-84828" r="-299427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a-IR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575" t="-84828" r="-200287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a-IR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000" t="-84828" r="-99713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600" dirty="0" smtClean="0"/>
                            <a:t>1h</a:t>
                          </a:r>
                          <a:endParaRPr lang="fa-IR" sz="2600" dirty="0"/>
                        </a:p>
                      </a:txBody>
                      <a:tcPr/>
                    </a:tc>
                  </a:tr>
                  <a:tr h="883920">
                    <a:tc>
                      <a:txBody>
                        <a:bodyPr/>
                        <a:lstStyle/>
                        <a:p>
                          <a:endParaRPr lang="fa-IR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87" t="-184828" r="-2994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a-IR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575" t="-184828" r="-2002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a-IR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000" t="-184828" r="-997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600" dirty="0" smtClean="0"/>
                            <a:t>24h</a:t>
                          </a:r>
                          <a:endParaRPr lang="fa-IR" sz="26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487086"/>
              </p:ext>
            </p:extLst>
          </p:nvPr>
        </p:nvGraphicFramePr>
        <p:xfrm>
          <a:off x="1259632" y="3861048"/>
          <a:ext cx="6768753" cy="1828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256251"/>
                <a:gridCol w="2256251"/>
                <a:gridCol w="2256251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Apheresis</a:t>
                      </a:r>
                      <a:endParaRPr lang="fa-IR" sz="3600" dirty="0" smtClean="0"/>
                    </a:p>
                    <a:p>
                      <a:pPr algn="ctr" rtl="1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3600" dirty="0" smtClean="0"/>
                        <a:t>BC</a:t>
                      </a:r>
                      <a:endParaRPr lang="fa-I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a-IR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69%</a:t>
                      </a:r>
                      <a:endParaRPr lang="fa-I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68%</a:t>
                      </a:r>
                      <a:endParaRPr lang="fa-I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1h</a:t>
                      </a:r>
                      <a:endParaRPr lang="fa-I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46%</a:t>
                      </a:r>
                      <a:endParaRPr lang="fa-I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50%</a:t>
                      </a:r>
                      <a:endParaRPr lang="fa-I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24h</a:t>
                      </a:r>
                      <a:endParaRPr lang="fa-IR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7584" y="5975702"/>
            <a:ext cx="763284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800" dirty="0" smtClean="0"/>
              <a:t>Meta analysis : CCI for apheresis is better</a:t>
            </a:r>
            <a:endParaRPr lang="fa-IR" sz="2800" dirty="0"/>
          </a:p>
        </p:txBody>
      </p:sp>
    </p:spTree>
    <p:extLst>
      <p:ext uri="{BB962C8B-B14F-4D97-AF65-F5344CB8AC3E}">
        <p14:creationId xmlns:p14="http://schemas.microsoft.com/office/powerpoint/2010/main" val="26010796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38200"/>
          </a:xfrm>
        </p:spPr>
        <p:txBody>
          <a:bodyPr/>
          <a:lstStyle/>
          <a:p>
            <a:r>
              <a:rPr lang="en-US" dirty="0" smtClean="0"/>
              <a:t>Safety for </a:t>
            </a:r>
            <a:r>
              <a:rPr lang="en-US" dirty="0" err="1" smtClean="0"/>
              <a:t>pathent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Apheresis : one donor</a:t>
            </a:r>
          </a:p>
          <a:p>
            <a:pPr algn="l" rtl="0"/>
            <a:r>
              <a:rPr lang="en-US" dirty="0" smtClean="0"/>
              <a:t>Whole blood-derived concentrate : multiple donor , exposure (viral transmission)</a:t>
            </a:r>
          </a:p>
          <a:p>
            <a:pPr algn="l" rtl="0"/>
            <a:r>
              <a:rPr lang="en-US" dirty="0" smtClean="0"/>
              <a:t>And bacterial contamination is higher</a:t>
            </a:r>
          </a:p>
          <a:p>
            <a:pPr algn="l" rtl="0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276859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38200"/>
          </a:xfrm>
        </p:spPr>
        <p:txBody>
          <a:bodyPr/>
          <a:lstStyle/>
          <a:p>
            <a:r>
              <a:rPr lang="en-US" dirty="0" smtClean="0"/>
              <a:t>Safety for donor</a:t>
            </a:r>
            <a:endParaRPr lang="fa-I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3664997"/>
              </p:ext>
            </p:extLst>
          </p:nvPr>
        </p:nvGraphicFramePr>
        <p:xfrm>
          <a:off x="304799" y="1554161"/>
          <a:ext cx="8659689" cy="295495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886563"/>
                <a:gridCol w="2886563"/>
                <a:gridCol w="2886563"/>
              </a:tblGrid>
              <a:tr h="984986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 smtClean="0"/>
                        <a:t>Apheresis</a:t>
                      </a:r>
                      <a:endParaRPr lang="fa-I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 smtClean="0"/>
                        <a:t>Whole blood</a:t>
                      </a:r>
                      <a:endParaRPr lang="fa-I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a-IR" sz="2700" dirty="0"/>
                    </a:p>
                  </a:txBody>
                  <a:tcPr/>
                </a:tc>
              </a:tr>
              <a:tr h="984986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 smtClean="0"/>
                        <a:t>0.12%</a:t>
                      </a:r>
                      <a:endParaRPr lang="fa-I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 smtClean="0"/>
                        <a:t>0.38%</a:t>
                      </a:r>
                      <a:endParaRPr lang="fa-I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700" dirty="0" smtClean="0"/>
                        <a:t>Moderate reaction</a:t>
                      </a:r>
                      <a:endParaRPr lang="fa-IR" sz="2700" dirty="0"/>
                    </a:p>
                  </a:txBody>
                  <a:tcPr/>
                </a:tc>
              </a:tr>
              <a:tr h="984986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 smtClean="0"/>
                        <a:t>0.03%</a:t>
                      </a:r>
                      <a:endParaRPr lang="fa-I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 smtClean="0"/>
                        <a:t>0.09%</a:t>
                      </a:r>
                      <a:endParaRPr lang="fa-I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 smtClean="0"/>
                        <a:t>Severe reaction</a:t>
                      </a:r>
                      <a:endParaRPr lang="fa-IR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38048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3568" y="1071791"/>
            <a:ext cx="302433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 smtClean="0"/>
              <a:t>The end</a:t>
            </a:r>
            <a:endParaRPr lang="fa-IR" sz="6000" dirty="0"/>
          </a:p>
        </p:txBody>
      </p:sp>
    </p:spTree>
    <p:extLst>
      <p:ext uri="{BB962C8B-B14F-4D97-AF65-F5344CB8AC3E}">
        <p14:creationId xmlns:p14="http://schemas.microsoft.com/office/powerpoint/2010/main" val="2022951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eft Brace 12"/>
          <p:cNvSpPr/>
          <p:nvPr/>
        </p:nvSpPr>
        <p:spPr>
          <a:xfrm>
            <a:off x="1331680" y="1268760"/>
            <a:ext cx="720080" cy="5040560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4" name="TextBox 13"/>
          <p:cNvSpPr txBox="1"/>
          <p:nvPr/>
        </p:nvSpPr>
        <p:spPr>
          <a:xfrm>
            <a:off x="539552" y="1556792"/>
            <a:ext cx="677108" cy="4752528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lvl="0" algn="ctr" rtl="0"/>
            <a:r>
              <a:rPr lang="en-US" sz="3200" dirty="0">
                <a:solidFill>
                  <a:prstClr val="black"/>
                </a:solidFill>
              </a:rPr>
              <a:t>Platelet concentrate (PC) </a:t>
            </a:r>
            <a:endParaRPr lang="fa-IR" sz="3200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07704" y="2052137"/>
            <a:ext cx="295232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3200" dirty="0" smtClean="0"/>
              <a:t>Whole blood</a:t>
            </a:r>
            <a:endParaRPr lang="fa-IR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1907704" y="4798893"/>
            <a:ext cx="295232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71500" indent="-571500" algn="l" rtl="0">
              <a:buFont typeface="Arial" panose="020B0604020202020204" pitchFamily="34" charset="0"/>
              <a:buChar char="•"/>
            </a:pPr>
            <a:r>
              <a:rPr lang="en-US" sz="3600" dirty="0" smtClean="0"/>
              <a:t>Apheresis</a:t>
            </a:r>
            <a:endParaRPr lang="fa-IR" sz="3600" dirty="0"/>
          </a:p>
        </p:txBody>
      </p:sp>
      <p:sp>
        <p:nvSpPr>
          <p:cNvPr id="17" name="Left Brace 16"/>
          <p:cNvSpPr/>
          <p:nvPr/>
        </p:nvSpPr>
        <p:spPr>
          <a:xfrm>
            <a:off x="4787239" y="1496973"/>
            <a:ext cx="576064" cy="1788011"/>
          </a:xfrm>
          <a:prstGeom prst="lef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8" name="TextBox 17"/>
          <p:cNvSpPr txBox="1"/>
          <p:nvPr/>
        </p:nvSpPr>
        <p:spPr>
          <a:xfrm>
            <a:off x="5373567" y="1722874"/>
            <a:ext cx="3457169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000" dirty="0" smtClean="0"/>
              <a:t>PRP </a:t>
            </a:r>
            <a:r>
              <a:rPr lang="en-US" sz="2000" dirty="0" smtClean="0"/>
              <a:t>(Platelet-Rich-Plasma)</a:t>
            </a:r>
            <a:endParaRPr lang="fa-IR" sz="3000" dirty="0"/>
          </a:p>
        </p:txBody>
      </p:sp>
      <p:sp>
        <p:nvSpPr>
          <p:cNvPr id="19" name="TextBox 18"/>
          <p:cNvSpPr txBox="1"/>
          <p:nvPr/>
        </p:nvSpPr>
        <p:spPr>
          <a:xfrm>
            <a:off x="5363303" y="2442954"/>
            <a:ext cx="3121537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000" dirty="0" smtClean="0"/>
              <a:t>BC </a:t>
            </a:r>
            <a:r>
              <a:rPr lang="en-US" sz="2000" dirty="0" smtClean="0"/>
              <a:t>(buffy coat)</a:t>
            </a:r>
            <a:endParaRPr lang="fa-IR" sz="3000" dirty="0"/>
          </a:p>
        </p:txBody>
      </p:sp>
    </p:spTree>
    <p:extLst>
      <p:ext uri="{BB962C8B-B14F-4D97-AF65-F5344CB8AC3E}">
        <p14:creationId xmlns:p14="http://schemas.microsoft.com/office/powerpoint/2010/main" val="3560012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 animBg="1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382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PRP method</a:t>
            </a:r>
            <a:endParaRPr lang="fa-I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600" dirty="0" smtClean="0"/>
              <a:t>Whole blood is centrifuged softly to collect PRP, which in turn is spun hard to sediment and isolate the platelets.</a:t>
            </a:r>
          </a:p>
          <a:p>
            <a:pPr algn="l" rtl="0"/>
            <a:endParaRPr lang="en-US" sz="3600" dirty="0" smtClean="0"/>
          </a:p>
          <a:p>
            <a:pPr algn="l" rtl="0"/>
            <a:r>
              <a:rPr lang="en-US" sz="3600" dirty="0" smtClean="0"/>
              <a:t>multiple units(5-10) are pooled to make an adult dose .</a:t>
            </a:r>
            <a:endParaRPr lang="fa-IR" sz="3600" dirty="0"/>
          </a:p>
        </p:txBody>
      </p:sp>
    </p:spTree>
    <p:extLst>
      <p:ext uri="{BB962C8B-B14F-4D97-AF65-F5344CB8AC3E}">
        <p14:creationId xmlns:p14="http://schemas.microsoft.com/office/powerpoint/2010/main" val="4199034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86544"/>
            <a:ext cx="8686800" cy="8382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BC method</a:t>
            </a:r>
            <a:endParaRPr lang="fa-I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600" dirty="0" smtClean="0"/>
              <a:t>Whole blood centrifuged hard, forming of leukocytes and platelets, The BC-layer is isolated, and pools 4-5 BCs are made. Following soft-spin centrifugation, the platelets-rich supernatant is harvested, so that the unit is ready.</a:t>
            </a:r>
          </a:p>
          <a:p>
            <a:pPr algn="l" rtl="0"/>
            <a:endParaRPr lang="fa-IR" sz="3600" dirty="0"/>
          </a:p>
        </p:txBody>
      </p:sp>
    </p:spTree>
    <p:extLst>
      <p:ext uri="{BB962C8B-B14F-4D97-AF65-F5344CB8AC3E}">
        <p14:creationId xmlns:p14="http://schemas.microsoft.com/office/powerpoint/2010/main" val="139076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382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Apheresis method</a:t>
            </a:r>
            <a:endParaRPr lang="fa-I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600" dirty="0" smtClean="0"/>
              <a:t>Apheresis is a procedure in which whole blood draw, centrifuged, collect platelets and returns the remainder to the donor </a:t>
            </a:r>
          </a:p>
          <a:p>
            <a:pPr algn="l" rtl="0"/>
            <a:r>
              <a:rPr lang="en-US" sz="3600" dirty="0" smtClean="0"/>
              <a:t>Equivalent of 6-8 random-donor platelets, so decrease donor exposure for a patient. </a:t>
            </a:r>
            <a:endParaRPr lang="fa-IR" sz="3600" dirty="0"/>
          </a:p>
        </p:txBody>
      </p:sp>
    </p:spTree>
    <p:extLst>
      <p:ext uri="{BB962C8B-B14F-4D97-AF65-F5344CB8AC3E}">
        <p14:creationId xmlns:p14="http://schemas.microsoft.com/office/powerpoint/2010/main" val="786801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382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Donor selection criteria</a:t>
            </a:r>
            <a:endParaRPr lang="fa-IR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algn="l" rtl="0"/>
                <a:r>
                  <a:rPr lang="en-US" dirty="0" smtClean="0"/>
                  <a:t>The same as for whole blood</a:t>
                </a:r>
              </a:p>
              <a:p>
                <a:pPr algn="l" rtl="0"/>
                <a:r>
                  <a:rPr lang="en-US" dirty="0" smtClean="0"/>
                  <a:t>Additional items :</a:t>
                </a:r>
              </a:p>
              <a:p>
                <a:pPr marL="625475" indent="-260350" algn="l" rtl="0">
                  <a:buFont typeface="+mj-lt"/>
                  <a:buAutoNum type="arabicPeriod"/>
                </a:pPr>
                <a:r>
                  <a:rPr lang="en-US" dirty="0" err="1" smtClean="0"/>
                  <a:t>plt</a:t>
                </a:r>
                <a:r>
                  <a:rPr lang="en-US" dirty="0" smtClean="0"/>
                  <a:t> count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150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000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b="0" dirty="0" smtClean="0">
                    <a:ea typeface="Cambria Math"/>
                  </a:rPr>
                  <a:t>/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  <a:ea typeface="Cambria Math"/>
                      </a:rPr>
                      <m:t>𝜇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/>
                        <a:ea typeface="Cambria Math"/>
                      </a:rPr>
                      <m:t>l</m:t>
                    </m:r>
                  </m:oMath>
                </a14:m>
                <a:endParaRPr lang="en-US" b="0" dirty="0" smtClean="0">
                  <a:ea typeface="Cambria Math"/>
                </a:endParaRPr>
              </a:p>
              <a:p>
                <a:pPr marL="625475" indent="-260350" algn="l" rtl="0">
                  <a:buFont typeface="+mj-lt"/>
                  <a:buAutoNum type="arabicPeriod"/>
                </a:pPr>
                <a:r>
                  <a:rPr lang="en-US" dirty="0" err="1" smtClean="0"/>
                  <a:t>hct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en-US" dirty="0" smtClean="0"/>
                  <a:t> 36%</a:t>
                </a:r>
              </a:p>
              <a:p>
                <a:pPr marL="625475" indent="-260350" algn="l" rtl="0">
                  <a:buFont typeface="+mj-lt"/>
                  <a:buAutoNum type="arabicPeriod"/>
                </a:pPr>
                <a:r>
                  <a:rPr lang="en-US" dirty="0" smtClean="0"/>
                  <a:t>Non-steroidal anti inflammatory drugs (NSAID) like </a:t>
                </a:r>
                <a:r>
                  <a:rPr lang="en-US" dirty="0" err="1" smtClean="0"/>
                  <a:t>plavix</a:t>
                </a:r>
                <a:r>
                  <a:rPr lang="en-US" dirty="0" smtClean="0"/>
                  <a:t> &amp; </a:t>
                </a:r>
                <a:r>
                  <a:rPr lang="en-US" dirty="0" err="1" smtClean="0"/>
                  <a:t>ticlopidine</a:t>
                </a:r>
                <a:r>
                  <a:rPr lang="en-US" dirty="0" smtClean="0"/>
                  <a:t> (14day)</a:t>
                </a:r>
              </a:p>
              <a:p>
                <a:pPr marL="625475" indent="-260350" algn="l" rtl="0">
                  <a:buFont typeface="+mj-lt"/>
                  <a:buAutoNum type="arabicPeriod"/>
                </a:pPr>
                <a:r>
                  <a:rPr lang="en-US" dirty="0" smtClean="0"/>
                  <a:t>Platelet aggregation inhibitors (PAI) like aspirin (48h)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702" t="-1617" b="-3639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422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86544"/>
            <a:ext cx="8686800" cy="8382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Donation frequency </a:t>
            </a:r>
            <a:endParaRPr lang="fa-I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4400" b="1" dirty="0" smtClean="0"/>
              <a:t>Every 2 days </a:t>
            </a:r>
          </a:p>
          <a:p>
            <a:pPr algn="l" rtl="0"/>
            <a:r>
              <a:rPr lang="en-US" sz="3600" dirty="0" smtClean="0"/>
              <a:t>No more than 2 times in 7 days</a:t>
            </a:r>
          </a:p>
          <a:p>
            <a:pPr algn="l" rtl="0"/>
            <a:r>
              <a:rPr lang="en-US" sz="3600" dirty="0" smtClean="0"/>
              <a:t>No more than 24 times in 12 months</a:t>
            </a:r>
            <a:endParaRPr lang="fa-IR" sz="3600" dirty="0" smtClean="0"/>
          </a:p>
          <a:p>
            <a:pPr algn="l" rtl="0"/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64027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6456" y="4797152"/>
            <a:ext cx="8229600" cy="1473027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dirty="0" smtClean="0"/>
              <a:t>Notice: It’s not correlate with the yield and </a:t>
            </a:r>
            <a:r>
              <a:rPr lang="en-US" dirty="0" err="1" smtClean="0"/>
              <a:t>plateletpheresis</a:t>
            </a:r>
            <a:r>
              <a:rPr lang="en-US" dirty="0" smtClean="0"/>
              <a:t> procedure, as more platelets are collected than anticipated due to the mobilization of platelets from the spleen.</a:t>
            </a:r>
          </a:p>
          <a:p>
            <a:pPr algn="l" rtl="0"/>
            <a:endParaRPr lang="fa-IR" dirty="0"/>
          </a:p>
        </p:txBody>
      </p:sp>
      <p:sp>
        <p:nvSpPr>
          <p:cNvPr id="6" name="Down Arrow 5"/>
          <p:cNvSpPr/>
          <p:nvPr/>
        </p:nvSpPr>
        <p:spPr>
          <a:xfrm>
            <a:off x="4427240" y="2068684"/>
            <a:ext cx="288032" cy="792088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7" name="Oval 6"/>
          <p:cNvSpPr/>
          <p:nvPr/>
        </p:nvSpPr>
        <p:spPr>
          <a:xfrm>
            <a:off x="2735052" y="440512"/>
            <a:ext cx="3672408" cy="15483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2800" b="1" dirty="0" smtClean="0">
                <a:solidFill>
                  <a:schemeClr val="tx1"/>
                </a:solidFill>
              </a:rPr>
              <a:t>Platelets count </a:t>
            </a:r>
            <a:endParaRPr lang="fa-IR" sz="2800" b="1" dirty="0">
              <a:solidFill>
                <a:schemeClr val="tx1"/>
              </a:solidFill>
            </a:endParaRPr>
          </a:p>
        </p:txBody>
      </p:sp>
      <p:sp>
        <p:nvSpPr>
          <p:cNvPr id="9" name="Flowchart: Decision 8"/>
          <p:cNvSpPr/>
          <p:nvPr/>
        </p:nvSpPr>
        <p:spPr>
          <a:xfrm>
            <a:off x="3311116" y="3068960"/>
            <a:ext cx="2520280" cy="122413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20-29%</a:t>
            </a:r>
            <a:endParaRPr lang="fa-I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40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animBg="1"/>
      <p:bldP spid="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382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Adverse effects of apheresis</a:t>
            </a:r>
            <a:endParaRPr lang="fa-I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Citrate toxicity (Hypocalcemia)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Vascular access complication (hematoma, sepsis, phlebitis, neuropathy)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Vasovagal reactions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Allergic reaction (ethylene oxide)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Air embolus and another things is rare</a:t>
            </a:r>
          </a:p>
          <a:p>
            <a:pPr marL="0" indent="0" algn="l" rtl="0">
              <a:buNone/>
            </a:pPr>
            <a:r>
              <a:rPr lang="en-US" dirty="0" smtClean="0"/>
              <a:t>Notice: long-term </a:t>
            </a:r>
            <a:r>
              <a:rPr lang="en-US" dirty="0" err="1" smtClean="0"/>
              <a:t>plateletpheresis</a:t>
            </a:r>
            <a:r>
              <a:rPr lang="en-US" dirty="0" smtClean="0"/>
              <a:t> made thrombocytopenia and immune suppression</a:t>
            </a:r>
          </a:p>
          <a:p>
            <a:pPr marL="0" indent="0" algn="l" rtl="0">
              <a:buNone/>
            </a:pPr>
            <a:r>
              <a:rPr lang="en-US" dirty="0" smtClean="0"/>
              <a:t> </a:t>
            </a:r>
          </a:p>
          <a:p>
            <a:pPr marL="514350" indent="-514350" algn="l" rtl="0">
              <a:buFont typeface="+mj-lt"/>
              <a:buAutoNum type="arabicPeriod"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88390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293</TotalTime>
  <Words>531</Words>
  <Application>Microsoft Office PowerPoint</Application>
  <PresentationFormat>On-screen Show (4:3)</PresentationFormat>
  <Paragraphs>102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Trek</vt:lpstr>
      <vt:lpstr>Platelet concentrate, from whole blood or collected by apheresis?</vt:lpstr>
      <vt:lpstr>PowerPoint Presentation</vt:lpstr>
      <vt:lpstr>PRP method</vt:lpstr>
      <vt:lpstr>BC method</vt:lpstr>
      <vt:lpstr>Apheresis method</vt:lpstr>
      <vt:lpstr>Donor selection criteria</vt:lpstr>
      <vt:lpstr>Donation frequency </vt:lpstr>
      <vt:lpstr>PowerPoint Presentation</vt:lpstr>
      <vt:lpstr>Adverse effects of apheresis</vt:lpstr>
      <vt:lpstr>Compare platelet whole blood and apheresis</vt:lpstr>
      <vt:lpstr>PowerPoint Presentation</vt:lpstr>
      <vt:lpstr>PowerPoint Presentation</vt:lpstr>
      <vt:lpstr>PowerPoint Presentation</vt:lpstr>
      <vt:lpstr>PowerPoint Presentation</vt:lpstr>
      <vt:lpstr>Cci (corrected count increment)</vt:lpstr>
      <vt:lpstr>Safety for pathent</vt:lpstr>
      <vt:lpstr>Safety for donor</vt:lpstr>
      <vt:lpstr>PowerPoint Presentation</vt:lpstr>
    </vt:vector>
  </TitlesOfParts>
  <Company>Novin Pendar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Platelet concentrate, from whole blood or collected by apheresis?</dc:title>
  <dc:creator>Novin Pendar</dc:creator>
  <cp:lastModifiedBy>Novin Pendar</cp:lastModifiedBy>
  <cp:revision>23</cp:revision>
  <dcterms:created xsi:type="dcterms:W3CDTF">2018-04-20T16:42:26Z</dcterms:created>
  <dcterms:modified xsi:type="dcterms:W3CDTF">2018-05-28T13:48:19Z</dcterms:modified>
</cp:coreProperties>
</file>