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0" r:id="rId4"/>
    <p:sldId id="261" r:id="rId5"/>
    <p:sldId id="262" r:id="rId6"/>
    <p:sldId id="266" r:id="rId7"/>
    <p:sldId id="265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0BC2-4A66-4688-82F3-8AD544F81B4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2DBC-FA2A-44DD-8685-09A8B77F1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667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CT Artifacts 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/>
              <a:t>Ring artifact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27622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057400"/>
            <a:ext cx="2133600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981200"/>
            <a:ext cx="27765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" y="4876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Figure </a:t>
            </a:r>
            <a:r>
              <a:rPr lang="en-US" sz="1400" b="1" dirty="0"/>
              <a:t>1. Ring artifact. A. Pelvic CT showing severe ring artifact. B. Head CT with subtle ring </a:t>
            </a:r>
            <a:r>
              <a:rPr lang="en-US" sz="1400" b="1" dirty="0" smtClean="0"/>
              <a:t>artifact </a:t>
            </a:r>
            <a:r>
              <a:rPr lang="en-US" sz="1400" dirty="0" smtClean="0"/>
              <a:t>simulating </a:t>
            </a:r>
            <a:r>
              <a:rPr lang="en-US" sz="1400" dirty="0"/>
              <a:t>a </a:t>
            </a:r>
            <a:r>
              <a:rPr lang="en-US" sz="1400" dirty="0" err="1"/>
              <a:t>pons</a:t>
            </a:r>
            <a:r>
              <a:rPr lang="en-US" sz="1400" dirty="0"/>
              <a:t> lesion (arrow). </a:t>
            </a:r>
            <a:r>
              <a:rPr lang="en-US" sz="1400" b="1" dirty="0"/>
              <a:t>C. Changing the window / level settings shows the </a:t>
            </a:r>
            <a:r>
              <a:rPr lang="en-US" sz="1400" b="1" dirty="0" smtClean="0"/>
              <a:t>circular </a:t>
            </a:r>
            <a:r>
              <a:rPr lang="en-US" sz="1400" dirty="0" smtClean="0"/>
              <a:t>reconstruction </a:t>
            </a:r>
            <a:r>
              <a:rPr lang="en-US" sz="1400" dirty="0"/>
              <a:t>region, which is centered at the center of rotation. The </a:t>
            </a:r>
            <a:r>
              <a:rPr lang="en-US" sz="1400" dirty="0" err="1"/>
              <a:t>pons</a:t>
            </a:r>
            <a:r>
              <a:rPr lang="en-US" sz="1400" dirty="0"/>
              <a:t> </a:t>
            </a:r>
            <a:r>
              <a:rPr lang="en-US" sz="1400" dirty="0" err="1"/>
              <a:t>pseudolesion</a:t>
            </a:r>
            <a:r>
              <a:rPr lang="en-US" sz="1400" dirty="0"/>
              <a:t> (marked with </a:t>
            </a:r>
            <a:r>
              <a:rPr lang="en-US" sz="1400" dirty="0" smtClean="0"/>
              <a:t>a small </a:t>
            </a:r>
            <a:r>
              <a:rPr lang="en-US" sz="1400" dirty="0"/>
              <a:t>circle) is exactly at the center of the circular reconstruction region, and thus consistent with a </a:t>
            </a:r>
            <a:r>
              <a:rPr lang="en-US" sz="1400" dirty="0" err="1" smtClean="0"/>
              <a:t>ringartifact</a:t>
            </a:r>
            <a:r>
              <a:rPr lang="en-US" sz="1400" dirty="0"/>
              <a:t>. Follow-up MRI showed a normal </a:t>
            </a:r>
            <a:r>
              <a:rPr lang="en-US" sz="1400" dirty="0" err="1"/>
              <a:t>pons</a:t>
            </a:r>
            <a:r>
              <a:rPr lang="en-US" sz="1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295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                                                       B                                        C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Noise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609600" y="5638800"/>
            <a:ext cx="8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smtClean="0"/>
              <a:t>Figure </a:t>
            </a:r>
            <a:r>
              <a:rPr lang="en-US" sz="1100" b="1" dirty="0"/>
              <a:t>2. Effect of </a:t>
            </a:r>
            <a:r>
              <a:rPr lang="en-US" sz="1100" b="1" dirty="0" err="1"/>
              <a:t>mA</a:t>
            </a:r>
            <a:r>
              <a:rPr lang="en-US" sz="1100" b="1" dirty="0"/>
              <a:t> on Poisson noise. A. Low dose CT image obtained during a CT-guided </a:t>
            </a:r>
            <a:r>
              <a:rPr lang="en-US" sz="1100" b="1" dirty="0" smtClean="0"/>
              <a:t>biopsy </a:t>
            </a:r>
            <a:r>
              <a:rPr lang="en-US" sz="1100" dirty="0" smtClean="0"/>
              <a:t>shows </a:t>
            </a:r>
            <a:r>
              <a:rPr lang="en-US" sz="1100" dirty="0"/>
              <a:t>extensive Poisson noise. These streaks are the same whether or not the abdomen or arms </a:t>
            </a:r>
            <a:r>
              <a:rPr lang="en-US" sz="1100" dirty="0" err="1" smtClean="0"/>
              <a:t>arepartially</a:t>
            </a:r>
            <a:r>
              <a:rPr lang="en-US" sz="1100" dirty="0" smtClean="0"/>
              <a:t> </a:t>
            </a:r>
            <a:r>
              <a:rPr lang="en-US" sz="1100" dirty="0"/>
              <a:t>outside the field of view. </a:t>
            </a:r>
            <a:r>
              <a:rPr lang="en-US" sz="1100" b="1" dirty="0"/>
              <a:t>B. Post-biopsy image obtained at 7.3 times higher dose has √7.3 􀵌 </a:t>
            </a:r>
            <a:r>
              <a:rPr lang="en-US" sz="1100" b="1" dirty="0" smtClean="0"/>
              <a:t>2.7</a:t>
            </a:r>
            <a:r>
              <a:rPr lang="en-US" sz="1100" dirty="0" smtClean="0"/>
              <a:t>times </a:t>
            </a:r>
            <a:r>
              <a:rPr lang="en-US" sz="1100" dirty="0"/>
              <a:t>less noise. The images show an enlarged retroperitoneal lymph node (arrow) and infiltration of </a:t>
            </a:r>
            <a:r>
              <a:rPr lang="en-US" sz="1100" dirty="0" err="1" smtClean="0"/>
              <a:t>theright</a:t>
            </a:r>
            <a:r>
              <a:rPr lang="en-US" sz="1100" dirty="0" smtClean="0"/>
              <a:t> </a:t>
            </a:r>
            <a:r>
              <a:rPr lang="en-US" sz="1100" dirty="0"/>
              <a:t>kidney in a patient with Hodgkin’s lymphoma.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09800"/>
            <a:ext cx="3590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35909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1600200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A. 60 </a:t>
            </a:r>
            <a:r>
              <a:rPr lang="en-US" sz="1400" b="1" dirty="0" err="1" smtClean="0"/>
              <a:t>mA</a:t>
            </a:r>
            <a:r>
              <a:rPr lang="en-US" sz="1400" b="1" dirty="0" smtClean="0"/>
              <a:t>, 120 </a:t>
            </a:r>
            <a:r>
              <a:rPr lang="en-US" sz="1400" b="1" dirty="0" err="1" smtClean="0"/>
              <a:t>kVp</a:t>
            </a:r>
            <a:r>
              <a:rPr lang="en-US" sz="1400" b="1" dirty="0" smtClean="0"/>
              <a:t>, slice thickness 5 mm                             B. 440 </a:t>
            </a:r>
            <a:r>
              <a:rPr lang="en-US" sz="1400" b="1" dirty="0" err="1" smtClean="0"/>
              <a:t>mA</a:t>
            </a:r>
            <a:r>
              <a:rPr lang="en-US" sz="1400" b="1" dirty="0" smtClean="0"/>
              <a:t>, 120 </a:t>
            </a:r>
            <a:r>
              <a:rPr lang="en-US" sz="1400" b="1" dirty="0" err="1" smtClean="0"/>
              <a:t>kVp</a:t>
            </a:r>
            <a:r>
              <a:rPr lang="en-US" sz="1400" b="1" dirty="0" smtClean="0"/>
              <a:t>, slice thickness 5 mm</a:t>
            </a:r>
            <a:endParaRPr lang="en-U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4208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Motion artifact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2575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2575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62000" y="5334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5. Motion causes </a:t>
            </a:r>
            <a:r>
              <a:rPr lang="en-US" b="1" dirty="0" smtClean="0"/>
              <a:t>blurring </a:t>
            </a:r>
            <a:r>
              <a:rPr lang="en-US" dirty="0" smtClean="0"/>
              <a:t>and </a:t>
            </a:r>
            <a:r>
              <a:rPr lang="en-US" dirty="0"/>
              <a:t>double images (left), as well as</a:t>
            </a:r>
          </a:p>
          <a:p>
            <a:r>
              <a:rPr lang="en-US" dirty="0"/>
              <a:t>long range streaks (right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Metal artifact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1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Beam hardening and scatter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03860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600200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038600"/>
            <a:ext cx="2057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002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14800"/>
            <a:ext cx="1905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6002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1910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Cone-beam (</a:t>
            </a:r>
            <a:r>
              <a:rPr lang="en-US" sz="2400" b="1" dirty="0" err="1" smtClean="0"/>
              <a:t>multidetector</a:t>
            </a:r>
            <a:r>
              <a:rPr lang="en-US" sz="2400" b="1" dirty="0" smtClean="0"/>
              <a:t> row) and windmill (helical) artifacts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3886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42672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246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farassoorayan</dc:creator>
  <cp:lastModifiedBy>farassoorayan</cp:lastModifiedBy>
  <cp:revision>11</cp:revision>
  <dcterms:created xsi:type="dcterms:W3CDTF">2019-12-16T19:15:42Z</dcterms:created>
  <dcterms:modified xsi:type="dcterms:W3CDTF">2019-12-16T20:45:06Z</dcterms:modified>
</cp:coreProperties>
</file>