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69" r:id="rId2"/>
    <p:sldId id="270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EB430-DBD7-4D32-96D8-4E5C2C29A752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A52CF-8E33-4253-A576-11054BEB97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F5EDF-2184-45EA-9A35-EA04B26C5A5E}" type="slidenum">
              <a:rPr lang="en-GB"/>
              <a:pPr/>
              <a:t>1</a:t>
            </a:fld>
            <a:endParaRPr lang="en-GB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Picture and sound from Adam</a:t>
            </a:r>
          </a:p>
          <a:p>
            <a:r>
              <a:rPr lang="en-GB"/>
              <a:t>Radial artery – same one as you measure your pulse from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78B22-DF9C-47C4-9E67-B0AF2BB5E07F}" type="slidenum">
              <a:rPr lang="en-GB"/>
              <a:pPr/>
              <a:t>2</a:t>
            </a:fld>
            <a:endParaRPr lang="en-GB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Pictures from http://www.gehealthcare.com/uken/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5F7F9-F893-48D9-87E1-5C6FE6E0D055}" type="slidenum">
              <a:rPr lang="en-GB"/>
              <a:pPr/>
              <a:t>3</a:t>
            </a:fld>
            <a:endParaRPr lang="en-GB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Pictures from http://www.gehealthcare.com/uken/</a:t>
            </a:r>
          </a:p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184B-5A2B-4640-A752-F402AA42FA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A7A1-DFE8-46DC-A7EA-5C968410E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184B-5A2B-4640-A752-F402AA42FA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A7A1-DFE8-46DC-A7EA-5C968410E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184B-5A2B-4640-A752-F402AA42FA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A7A1-DFE8-46DC-A7EA-5C968410E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291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184B-5A2B-4640-A752-F402AA42FA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A7A1-DFE8-46DC-A7EA-5C968410E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184B-5A2B-4640-A752-F402AA42FA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A7A1-DFE8-46DC-A7EA-5C968410E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184B-5A2B-4640-A752-F402AA42FA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A7A1-DFE8-46DC-A7EA-5C968410E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184B-5A2B-4640-A752-F402AA42FA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A7A1-DFE8-46DC-A7EA-5C968410E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184B-5A2B-4640-A752-F402AA42FA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A7A1-DFE8-46DC-A7EA-5C968410E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184B-5A2B-4640-A752-F402AA42FA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A7A1-DFE8-46DC-A7EA-5C968410E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184B-5A2B-4640-A752-F402AA42FA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A7A1-DFE8-46DC-A7EA-5C968410E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184B-5A2B-4640-A752-F402AA42FA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A7A1-DFE8-46DC-A7EA-5C968410E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184B-5A2B-4640-A752-F402AA42FA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1A7A1-DFE8-46DC-A7EA-5C968410E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iop_mpg\iopposters\cd\ultrasound\doppler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85775"/>
            <a:ext cx="8604250" cy="1143000"/>
          </a:xfrm>
        </p:spPr>
        <p:txBody>
          <a:bodyPr/>
          <a:lstStyle/>
          <a:p>
            <a:pPr algn="l"/>
            <a:r>
              <a:rPr lang="en-GB" sz="2800" b="1" i="1">
                <a:latin typeface="Times New Roman" pitchFamily="18" charset="0"/>
              </a:rPr>
              <a:t>Doppler effect</a:t>
            </a:r>
            <a:r>
              <a:rPr lang="en-GB" sz="2800" b="1">
                <a:latin typeface="Times New Roman" pitchFamily="18" charset="0"/>
              </a:rPr>
              <a:t>:</a:t>
            </a:r>
            <a:r>
              <a:rPr lang="en-GB" sz="2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800" b="1">
                <a:solidFill>
                  <a:schemeClr val="tx1"/>
                </a:solidFill>
                <a:latin typeface="Arial" charset="0"/>
              </a:rPr>
              <a:t>blood flow in artery</a:t>
            </a:r>
          </a:p>
        </p:txBody>
      </p:sp>
      <p:pic>
        <p:nvPicPr>
          <p:cNvPr id="346115" name="Picture 3" descr="iop_logo_lar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88125" y="0"/>
            <a:ext cx="2333625" cy="390525"/>
          </a:xfrm>
          <a:noFill/>
          <a:ln/>
        </p:spPr>
      </p:pic>
      <p:sp>
        <p:nvSpPr>
          <p:cNvPr id="346116" name="Line 4"/>
          <p:cNvSpPr>
            <a:spLocks noChangeShapeType="1"/>
          </p:cNvSpPr>
          <p:nvPr/>
        </p:nvSpPr>
        <p:spPr bwMode="auto">
          <a:xfrm flipH="1">
            <a:off x="322263" y="6453188"/>
            <a:ext cx="86423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46117" name="Line 5"/>
          <p:cNvSpPr>
            <a:spLocks noChangeShapeType="1"/>
          </p:cNvSpPr>
          <p:nvPr/>
        </p:nvSpPr>
        <p:spPr bwMode="auto">
          <a:xfrm flipH="1">
            <a:off x="322263" y="404813"/>
            <a:ext cx="86423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346118" name="Picture 6" descr="medphy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948488" y="6546850"/>
            <a:ext cx="1981200" cy="266700"/>
          </a:xfrm>
          <a:noFill/>
          <a:ln/>
        </p:spPr>
      </p:pic>
      <p:pic>
        <p:nvPicPr>
          <p:cNvPr id="346122" name="Picture 10" descr="doppler"/>
          <p:cNvPicPr>
            <a:picLocks noChangeAspect="1" noChangeArrowheads="1"/>
          </p:cNvPicPr>
          <p:nvPr/>
        </p:nvPicPr>
        <p:blipFill>
          <a:blip r:embed="rId6" cstate="print">
            <a:lum bright="6000" contrast="36000"/>
          </a:blip>
          <a:srcRect/>
          <a:stretch>
            <a:fillRect/>
          </a:stretch>
        </p:blipFill>
        <p:spPr bwMode="auto">
          <a:xfrm>
            <a:off x="5265738" y="1616075"/>
            <a:ext cx="3194050" cy="4260850"/>
          </a:xfrm>
          <a:prstGeom prst="rect">
            <a:avLst/>
          </a:prstGeom>
          <a:noFill/>
        </p:spPr>
      </p:pic>
      <p:pic>
        <p:nvPicPr>
          <p:cNvPr id="346123" name="dopple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4797425"/>
            <a:ext cx="576262" cy="576263"/>
          </a:xfrm>
          <a:prstGeom prst="rect">
            <a:avLst/>
          </a:prstGeom>
          <a:noFill/>
        </p:spPr>
      </p:pic>
      <p:pic>
        <p:nvPicPr>
          <p:cNvPr id="346125" name="Picture 13" descr="dopplerch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2527300"/>
            <a:ext cx="4533900" cy="180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6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55" fill="hold"/>
                                        <p:tgtEl>
                                          <p:spTgt spid="346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123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61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Normal Gallbladder #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5288"/>
            <a:ext cx="8077200" cy="6183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Fluid Pericardial  #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1613"/>
            <a:ext cx="8534400" cy="645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90600" y="762000"/>
            <a:ext cx="65532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Echogenic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Tissues in between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 some sound waves through and reflect others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Structures appear in various shades of gray depending on amount of reflection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rmal Gallbladder #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5288"/>
            <a:ext cx="8077200" cy="6183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ctopic Pregnancy #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7163"/>
            <a:ext cx="8534400" cy="654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Homogeneous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Tissue has uniform texture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5" descr="Normal Gallbladder #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200400"/>
            <a:ext cx="381000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Heterogeneous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Various degrees of echogenicity present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 descr="Molar Pregnancy #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00400"/>
            <a:ext cx="3886200" cy="296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Isoechoic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tissues with same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echogenicity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 descr="Normal Gallbladder #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200400"/>
            <a:ext cx="381000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588" y="1057275"/>
            <a:ext cx="35528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763" y="1347788"/>
            <a:ext cx="38004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772400" cy="1143000"/>
          </a:xfrm>
        </p:spPr>
        <p:txBody>
          <a:bodyPr/>
          <a:lstStyle/>
          <a:p>
            <a:pPr algn="l"/>
            <a:r>
              <a:rPr lang="en-GB" sz="2800" b="1" i="1">
                <a:latin typeface="Times New Roman" pitchFamily="18" charset="0"/>
              </a:rPr>
              <a:t>Ultrasound imaging</a:t>
            </a:r>
            <a:r>
              <a:rPr lang="en-GB" sz="2800" b="1">
                <a:latin typeface="Times New Roman" pitchFamily="18" charset="0"/>
              </a:rPr>
              <a:t>:</a:t>
            </a:r>
            <a:r>
              <a:rPr lang="en-GB" sz="2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800" b="1">
                <a:solidFill>
                  <a:schemeClr val="tx1"/>
                </a:solidFill>
                <a:latin typeface="Arial" charset="0"/>
              </a:rPr>
              <a:t>carotid artery</a:t>
            </a:r>
          </a:p>
        </p:txBody>
      </p:sp>
      <p:pic>
        <p:nvPicPr>
          <p:cNvPr id="306179" name="Picture 3" descr="iop_logo_lar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0"/>
            <a:ext cx="2333625" cy="390525"/>
          </a:xfrm>
          <a:noFill/>
          <a:ln/>
        </p:spPr>
      </p:pic>
      <p:sp>
        <p:nvSpPr>
          <p:cNvPr id="306180" name="Line 4"/>
          <p:cNvSpPr>
            <a:spLocks noChangeShapeType="1"/>
          </p:cNvSpPr>
          <p:nvPr/>
        </p:nvSpPr>
        <p:spPr bwMode="auto">
          <a:xfrm flipH="1">
            <a:off x="322263" y="6453188"/>
            <a:ext cx="86423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06181" name="Line 5"/>
          <p:cNvSpPr>
            <a:spLocks noChangeShapeType="1"/>
          </p:cNvSpPr>
          <p:nvPr/>
        </p:nvSpPr>
        <p:spPr bwMode="auto">
          <a:xfrm flipH="1">
            <a:off x="322263" y="404813"/>
            <a:ext cx="86423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306182" name="Picture 6" descr="medphy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48488" y="6546850"/>
            <a:ext cx="1981200" cy="266700"/>
          </a:xfrm>
          <a:noFill/>
          <a:ln/>
        </p:spPr>
      </p:pic>
      <p:pic>
        <p:nvPicPr>
          <p:cNvPr id="306183" name="Picture 7" descr="carotid_5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1484313"/>
            <a:ext cx="4802188" cy="4802187"/>
          </a:xfrm>
          <a:prstGeom prst="rect">
            <a:avLst/>
          </a:prstGeom>
          <a:noFill/>
        </p:spPr>
      </p:pic>
      <p:sp>
        <p:nvSpPr>
          <p:cNvPr id="30618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2879725" cy="3743325"/>
          </a:xfrm>
          <a:noFill/>
          <a:ln/>
        </p:spPr>
        <p:txBody>
          <a:bodyPr/>
          <a:lstStyle/>
          <a:p>
            <a:r>
              <a:rPr lang="en-GB" sz="2000"/>
              <a:t>Doppler imaging looks at artery</a:t>
            </a:r>
          </a:p>
          <a:p>
            <a:r>
              <a:rPr lang="en-GB" sz="2000"/>
              <a:t>Get image and trace of blood flow</a:t>
            </a:r>
          </a:p>
          <a:p>
            <a:r>
              <a:rPr lang="en-GB" sz="2000"/>
              <a:t>This is a healthy artery. The flow is smooth and all in the same direction, like water in a large, slow river</a:t>
            </a:r>
            <a:endParaRPr lang="el-G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06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06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850" y="1057275"/>
            <a:ext cx="31623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57275"/>
            <a:ext cx="22860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763" y="1524000"/>
            <a:ext cx="3800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763" y="1952625"/>
            <a:ext cx="38004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2238375"/>
            <a:ext cx="61722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49530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16. Curvilinear probe and corresponding ultrasound image.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2066925"/>
            <a:ext cx="6172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50292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17. </a:t>
            </a:r>
            <a:r>
              <a:rPr lang="en-US" dirty="0" err="1" smtClean="0"/>
              <a:t>Intracavitary</a:t>
            </a:r>
            <a:r>
              <a:rPr lang="en-US" dirty="0" smtClean="0"/>
              <a:t> probe and corresponding ultrasound image.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2133600"/>
            <a:ext cx="617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71600" y="48768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18. Linear array transducer and corresponding ultrasound image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172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9200" y="48006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19. Phased array transducer and corresponding ultrasound image.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28343"/>
            <a:ext cx="8534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Table 1</a:t>
            </a:r>
          </a:p>
          <a:p>
            <a:r>
              <a:rPr lang="en-US" dirty="0" smtClean="0"/>
              <a:t>Transducer type and clinical use</a:t>
            </a:r>
          </a:p>
          <a:p>
            <a:r>
              <a:rPr lang="en-US" dirty="0" smtClean="0"/>
              <a:t>Probe Type Frequency (MHz) Applications</a:t>
            </a:r>
          </a:p>
          <a:p>
            <a:r>
              <a:rPr lang="en-US" dirty="0" smtClean="0"/>
              <a:t>Curvilinear 2–5 FAST, renal, aorta, IVC, pelvic, bladder, bowel,</a:t>
            </a:r>
          </a:p>
          <a:p>
            <a:r>
              <a:rPr lang="en-US" dirty="0" smtClean="0"/>
              <a:t>appendicitis</a:t>
            </a:r>
          </a:p>
          <a:p>
            <a:r>
              <a:rPr lang="en-US" dirty="0" smtClean="0"/>
              <a:t>Linear 6–15 Ocular, trachea, thyroid, thoracic, vascular</a:t>
            </a:r>
          </a:p>
          <a:p>
            <a:r>
              <a:rPr lang="en-US" dirty="0" smtClean="0"/>
              <a:t>access, DVT, MSK, soft tissue, appendicitis</a:t>
            </a:r>
          </a:p>
          <a:p>
            <a:r>
              <a:rPr lang="en-US" dirty="0" err="1" smtClean="0"/>
              <a:t>Intracavitary</a:t>
            </a:r>
            <a:r>
              <a:rPr lang="en-US" dirty="0" smtClean="0"/>
              <a:t> 8–13 </a:t>
            </a:r>
            <a:r>
              <a:rPr lang="en-US" dirty="0" err="1" smtClean="0"/>
              <a:t>Peritonsillar</a:t>
            </a:r>
            <a:r>
              <a:rPr lang="en-US" dirty="0" smtClean="0"/>
              <a:t> abscess, pelvic</a:t>
            </a:r>
          </a:p>
          <a:p>
            <a:r>
              <a:rPr lang="en-US" dirty="0" smtClean="0"/>
              <a:t>Phased array/sector 1–5 Cardiac, abdominal, renal, pediatric abdomen,</a:t>
            </a:r>
          </a:p>
          <a:p>
            <a:r>
              <a:rPr lang="en-US" dirty="0" smtClean="0"/>
              <a:t>bladder, bowel, IVC</a:t>
            </a:r>
          </a:p>
          <a:p>
            <a:r>
              <a:rPr lang="en-US" dirty="0" smtClean="0"/>
              <a:t>Abbreviations: DVT, deep venous thrombosis; FAST, focused assessment with </a:t>
            </a:r>
            <a:r>
              <a:rPr lang="en-US" dirty="0" err="1" smtClean="0"/>
              <a:t>sonography</a:t>
            </a:r>
            <a:r>
              <a:rPr lang="en-US" dirty="0" smtClean="0"/>
              <a:t> in</a:t>
            </a:r>
          </a:p>
          <a:p>
            <a:r>
              <a:rPr lang="en-US" dirty="0" smtClean="0"/>
              <a:t>trauma; IVC, inferior vena cava; MSK, musculoskeletal.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5867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09800" y="5105400"/>
            <a:ext cx="4546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Fig. 23. Time gain compensation (TGC) control.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85775"/>
            <a:ext cx="7772400" cy="1143000"/>
          </a:xfrm>
        </p:spPr>
        <p:txBody>
          <a:bodyPr/>
          <a:lstStyle/>
          <a:p>
            <a:pPr algn="l"/>
            <a:r>
              <a:rPr lang="en-GB" sz="2800" b="1" i="1">
                <a:latin typeface="Times New Roman" pitchFamily="18" charset="0"/>
              </a:rPr>
              <a:t>Ultrasound imaging</a:t>
            </a:r>
            <a:r>
              <a:rPr lang="en-GB" sz="2800" b="1">
                <a:latin typeface="Times New Roman" pitchFamily="18" charset="0"/>
              </a:rPr>
              <a:t>:</a:t>
            </a:r>
            <a:r>
              <a:rPr lang="en-GB" sz="28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2800" b="1">
                <a:solidFill>
                  <a:schemeClr val="tx1"/>
                </a:solidFill>
                <a:latin typeface="Arial" charset="0"/>
              </a:rPr>
              <a:t>carotid artery</a:t>
            </a:r>
          </a:p>
        </p:txBody>
      </p:sp>
      <p:pic>
        <p:nvPicPr>
          <p:cNvPr id="352259" name="Picture 3" descr="iop_logo_lar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0"/>
            <a:ext cx="2333625" cy="390525"/>
          </a:xfrm>
          <a:noFill/>
          <a:ln/>
        </p:spPr>
      </p:pic>
      <p:sp>
        <p:nvSpPr>
          <p:cNvPr id="352260" name="Line 4"/>
          <p:cNvSpPr>
            <a:spLocks noChangeShapeType="1"/>
          </p:cNvSpPr>
          <p:nvPr/>
        </p:nvSpPr>
        <p:spPr bwMode="auto">
          <a:xfrm flipH="1">
            <a:off x="322263" y="6453188"/>
            <a:ext cx="86423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52261" name="Line 5"/>
          <p:cNvSpPr>
            <a:spLocks noChangeShapeType="1"/>
          </p:cNvSpPr>
          <p:nvPr/>
        </p:nvSpPr>
        <p:spPr bwMode="auto">
          <a:xfrm flipH="1">
            <a:off x="322263" y="404813"/>
            <a:ext cx="86423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352262" name="Picture 6" descr="medphy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48488" y="6546850"/>
            <a:ext cx="1981200" cy="266700"/>
          </a:xfrm>
          <a:noFill/>
          <a:ln/>
        </p:spPr>
      </p:pic>
      <p:sp>
        <p:nvSpPr>
          <p:cNvPr id="35226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2879725" cy="3743325"/>
          </a:xfrm>
          <a:noFill/>
          <a:ln/>
        </p:spPr>
        <p:txBody>
          <a:bodyPr/>
          <a:lstStyle/>
          <a:p>
            <a:r>
              <a:rPr lang="en-GB" sz="2000"/>
              <a:t>This is also a carotid artery.</a:t>
            </a:r>
          </a:p>
          <a:p>
            <a:r>
              <a:rPr lang="en-GB" sz="2000"/>
              <a:t>The flow is not all in the same direction. It is turbulent, like rapids in a river.</a:t>
            </a:r>
          </a:p>
          <a:p>
            <a:r>
              <a:rPr lang="en-GB" sz="2000"/>
              <a:t>This is usually due to a build-up of fatty deposits in the artery</a:t>
            </a:r>
            <a:endParaRPr lang="el-GR" sz="2000"/>
          </a:p>
        </p:txBody>
      </p:sp>
      <p:pic>
        <p:nvPicPr>
          <p:cNvPr id="352266" name="Picture 10" descr="clinimg014_cr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628775"/>
            <a:ext cx="53467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5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52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52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5486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14400" y="51054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24. Freeze, save, and video clip buttons on an ultrasound machine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3914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ped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8825"/>
            <a:ext cx="9144000" cy="534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295400" y="1219200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Hyperechoic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 reflects most sound waves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 appears white on screen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llstones #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025"/>
            <a:ext cx="8305800" cy="625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UP #10- FHM M mo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5263"/>
            <a:ext cx="8534400" cy="646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Anechoic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 allows most sound waves through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 appears black on screen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ighted Ovum #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6375"/>
            <a:ext cx="8534400" cy="6443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366</Words>
  <Application>Microsoft Office PowerPoint</Application>
  <PresentationFormat>On-screen Show (4:3)</PresentationFormat>
  <Paragraphs>50</Paragraphs>
  <Slides>53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Doppler effect: blood flow in artery</vt:lpstr>
      <vt:lpstr>Ultrasound imaging: carotid artery</vt:lpstr>
      <vt:lpstr>Ultrasound imaging: carotid artery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farassoorayan</dc:creator>
  <cp:lastModifiedBy>farassoorayan</cp:lastModifiedBy>
  <cp:revision>15</cp:revision>
  <dcterms:created xsi:type="dcterms:W3CDTF">2019-12-08T13:31:49Z</dcterms:created>
  <dcterms:modified xsi:type="dcterms:W3CDTF">2019-12-08T20:51:34Z</dcterms:modified>
</cp:coreProperties>
</file>