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4"/>
  </p:notesMasterIdLst>
  <p:sldIdLst>
    <p:sldId id="256" r:id="rId2"/>
    <p:sldId id="257" r:id="rId3"/>
    <p:sldId id="260" r:id="rId4"/>
    <p:sldId id="262" r:id="rId5"/>
    <p:sldId id="263" r:id="rId6"/>
    <p:sldId id="264" r:id="rId7"/>
    <p:sldId id="265" r:id="rId8"/>
    <p:sldId id="266" r:id="rId9"/>
    <p:sldId id="267" r:id="rId10"/>
    <p:sldId id="268" r:id="rId11"/>
    <p:sldId id="270" r:id="rId12"/>
    <p:sldId id="27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08B71-3667-4A0C-B18B-832B28E146FA}"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66625A-4C74-4715-B9EC-ABF3665CF7BC}" type="slidenum">
              <a:rPr lang="en-US" smtClean="0"/>
              <a:t>‹#›</a:t>
            </a:fld>
            <a:endParaRPr lang="en-US"/>
          </a:p>
        </p:txBody>
      </p:sp>
    </p:spTree>
    <p:extLst>
      <p:ext uri="{BB962C8B-B14F-4D97-AF65-F5344CB8AC3E}">
        <p14:creationId xmlns:p14="http://schemas.microsoft.com/office/powerpoint/2010/main" val="4263772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6625A-4C74-4715-B9EC-ABF3665CF7BC}" type="slidenum">
              <a:rPr lang="en-US" smtClean="0"/>
              <a:t>7</a:t>
            </a:fld>
            <a:endParaRPr lang="en-US"/>
          </a:p>
        </p:txBody>
      </p:sp>
    </p:spTree>
    <p:extLst>
      <p:ext uri="{BB962C8B-B14F-4D97-AF65-F5344CB8AC3E}">
        <p14:creationId xmlns:p14="http://schemas.microsoft.com/office/powerpoint/2010/main" val="72743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67010D-C5C7-4FAA-A09E-51F8D39C04D3}"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557404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7010D-C5C7-4FAA-A09E-51F8D39C04D3}"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391885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7010D-C5C7-4FAA-A09E-51F8D39C04D3}"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196018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037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23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81836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7010D-C5C7-4FAA-A09E-51F8D39C04D3}"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29506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67010D-C5C7-4FAA-A09E-51F8D39C04D3}"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94171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67010D-C5C7-4FAA-A09E-51F8D39C04D3}"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78171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67010D-C5C7-4FAA-A09E-51F8D39C04D3}"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2285100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67010D-C5C7-4FAA-A09E-51F8D39C04D3}"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377918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7010D-C5C7-4FAA-A09E-51F8D39C04D3}"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22361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67010D-C5C7-4FAA-A09E-51F8D39C04D3}"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3526768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67010D-C5C7-4FAA-A09E-51F8D39C04D3}"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96179-0724-47B5-962A-2B38B6A80436}" type="slidenum">
              <a:rPr lang="en-US" smtClean="0"/>
              <a:t>‹#›</a:t>
            </a:fld>
            <a:endParaRPr lang="en-US"/>
          </a:p>
        </p:txBody>
      </p:sp>
    </p:spTree>
    <p:extLst>
      <p:ext uri="{BB962C8B-B14F-4D97-AF65-F5344CB8AC3E}">
        <p14:creationId xmlns:p14="http://schemas.microsoft.com/office/powerpoint/2010/main" val="328020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7010D-C5C7-4FAA-A09E-51F8D39C04D3}" type="datetimeFigureOut">
              <a:rPr lang="en-US" smtClean="0"/>
              <a:t>2/24/2025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96179-0724-47B5-962A-2B38B6A80436}" type="slidenum">
              <a:rPr lang="en-US" smtClean="0"/>
              <a:t>‹#›</a:t>
            </a:fld>
            <a:endParaRPr lang="en-US"/>
          </a:p>
        </p:txBody>
      </p:sp>
    </p:spTree>
    <p:extLst>
      <p:ext uri="{BB962C8B-B14F-4D97-AF65-F5344CB8AC3E}">
        <p14:creationId xmlns:p14="http://schemas.microsoft.com/office/powerpoint/2010/main" val="114626884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2E84-AB41-B0D3-E249-93872A22C900}"/>
              </a:ext>
            </a:extLst>
          </p:cNvPr>
          <p:cNvSpPr>
            <a:spLocks noGrp="1"/>
          </p:cNvSpPr>
          <p:nvPr>
            <p:ph type="ctrTitle"/>
          </p:nvPr>
        </p:nvSpPr>
        <p:spPr>
          <a:xfrm>
            <a:off x="304015" y="1769503"/>
            <a:ext cx="7315200" cy="1583297"/>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sz="4400" b="1" i="0" u="none" strike="noStrike" baseline="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dvTTd3a5f740"/>
              </a:rPr>
              <a:t>The mRNA-LNP vaccines</a:t>
            </a:r>
            <a:endParaRPr lang="en-US" sz="11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Subtitle 2">
            <a:extLst>
              <a:ext uri="{FF2B5EF4-FFF2-40B4-BE49-F238E27FC236}">
                <a16:creationId xmlns:a16="http://schemas.microsoft.com/office/drawing/2014/main" id="{CF1BDB51-8361-D12A-C31F-7D113ADA5248}"/>
              </a:ext>
            </a:extLst>
          </p:cNvPr>
          <p:cNvSpPr>
            <a:spLocks noGrp="1"/>
          </p:cNvSpPr>
          <p:nvPr>
            <p:ph type="subTitle" idx="1"/>
          </p:nvPr>
        </p:nvSpPr>
        <p:spPr>
          <a:xfrm>
            <a:off x="774285" y="3770746"/>
            <a:ext cx="6374661" cy="708891"/>
          </a:xfrm>
        </p:spPr>
        <p:style>
          <a:lnRef idx="2">
            <a:schemeClr val="accent5"/>
          </a:lnRef>
          <a:fillRef idx="1">
            <a:schemeClr val="lt1"/>
          </a:fillRef>
          <a:effectRef idx="0">
            <a:schemeClr val="accent5"/>
          </a:effectRef>
          <a:fontRef idx="minor">
            <a:schemeClr val="dk1"/>
          </a:fontRef>
        </p:style>
        <p:txBody>
          <a:bodyPr>
            <a:normAutofit/>
          </a:bodyPr>
          <a:lstStyle/>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mohadese </a:t>
            </a:r>
            <a:r>
              <a:rPr lang="en-US" sz="28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baniasadi</a:t>
            </a:r>
            <a:endPar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Picture 4">
            <a:extLst>
              <a:ext uri="{FF2B5EF4-FFF2-40B4-BE49-F238E27FC236}">
                <a16:creationId xmlns:a16="http://schemas.microsoft.com/office/drawing/2014/main" id="{7133BD7F-C85E-EE75-0DA2-58705DC2451B}"/>
              </a:ext>
            </a:extLst>
          </p:cNvPr>
          <p:cNvPicPr>
            <a:picLocks noChangeAspect="1"/>
          </p:cNvPicPr>
          <p:nvPr/>
        </p:nvPicPr>
        <p:blipFill>
          <a:blip r:embed="rId2"/>
          <a:stretch>
            <a:fillRect/>
          </a:stretch>
        </p:blipFill>
        <p:spPr>
          <a:xfrm>
            <a:off x="7869382" y="748145"/>
            <a:ext cx="4322618" cy="5357092"/>
          </a:xfrm>
          <a:prstGeom prst="rect">
            <a:avLst/>
          </a:prstGeom>
        </p:spPr>
      </p:pic>
    </p:spTree>
    <p:extLst>
      <p:ext uri="{BB962C8B-B14F-4D97-AF65-F5344CB8AC3E}">
        <p14:creationId xmlns:p14="http://schemas.microsoft.com/office/powerpoint/2010/main" val="227669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566E1-B394-2079-48E5-7B92E5A044A5}"/>
              </a:ext>
            </a:extLst>
          </p:cNvPr>
          <p:cNvPicPr>
            <a:picLocks noChangeAspect="1"/>
          </p:cNvPicPr>
          <p:nvPr/>
        </p:nvPicPr>
        <p:blipFill>
          <a:blip r:embed="rId2"/>
          <a:stretch>
            <a:fillRect/>
          </a:stretch>
        </p:blipFill>
        <p:spPr>
          <a:xfrm>
            <a:off x="0" y="0"/>
            <a:ext cx="4535055" cy="6858000"/>
          </a:xfrm>
          <a:prstGeom prst="rect">
            <a:avLst/>
          </a:prstGeom>
        </p:spPr>
      </p:pic>
      <p:sp>
        <p:nvSpPr>
          <p:cNvPr id="4" name="TextBox 3">
            <a:extLst>
              <a:ext uri="{FF2B5EF4-FFF2-40B4-BE49-F238E27FC236}">
                <a16:creationId xmlns:a16="http://schemas.microsoft.com/office/drawing/2014/main" id="{6FA1B005-4942-FD7C-C657-C3EA38371AC0}"/>
              </a:ext>
            </a:extLst>
          </p:cNvPr>
          <p:cNvSpPr txBox="1"/>
          <p:nvPr/>
        </p:nvSpPr>
        <p:spPr>
          <a:xfrm>
            <a:off x="4978400" y="328550"/>
            <a:ext cx="6096000" cy="5293757"/>
          </a:xfrm>
          <a:prstGeom prst="rect">
            <a:avLst/>
          </a:prstGeom>
          <a:noFill/>
        </p:spPr>
        <p:txBody>
          <a:bodyPr wrap="square">
            <a:spAutoFit/>
          </a:bodyPr>
          <a:lstStyle/>
          <a:p>
            <a:r>
              <a:rPr lang="en-US" sz="3200" b="1" dirty="0">
                <a:solidFill>
                  <a:schemeClr val="tx2"/>
                </a:solidFill>
              </a:rPr>
              <a:t>Tolerogenic responses</a:t>
            </a:r>
          </a:p>
          <a:p>
            <a:endParaRPr lang="en-US" sz="1600" b="1" dirty="0">
              <a:solidFill>
                <a:schemeClr val="accent1"/>
              </a:solidFill>
            </a:endParaRPr>
          </a:p>
          <a:p>
            <a:endParaRPr lang="en-US" sz="1600" b="1" dirty="0">
              <a:solidFill>
                <a:schemeClr val="accent1"/>
              </a:solidFill>
            </a:endParaRPr>
          </a:p>
          <a:p>
            <a:endParaRPr lang="en-US" sz="1600" b="1" dirty="0">
              <a:solidFill>
                <a:schemeClr val="accent1"/>
              </a:solidFill>
            </a:endParaRPr>
          </a:p>
          <a:p>
            <a:r>
              <a:rPr lang="en-US" b="1" dirty="0">
                <a:solidFill>
                  <a:schemeClr val="accent1"/>
                </a:solidFill>
              </a:rPr>
              <a:t>Infection Protection Waning:</a:t>
            </a:r>
          </a:p>
          <a:p>
            <a:endParaRPr lang="en-US" sz="1600" dirty="0">
              <a:solidFill>
                <a:schemeClr val="accent1"/>
              </a:solidFill>
            </a:endParaRPr>
          </a:p>
          <a:p>
            <a:r>
              <a:rPr lang="en-US" sz="1400" dirty="0">
                <a:solidFill>
                  <a:schemeClr val="tx2">
                    <a:lumMod val="60000"/>
                    <a:lumOff val="40000"/>
                  </a:schemeClr>
                </a:solidFill>
              </a:rPr>
              <a:t>Protection against micron infection waned rapidly after the booster and seven months post-medication, with a higher incidence of infection among those who had a booster compared to those with only the primary series.</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a:p>
            <a:r>
              <a:rPr lang="en-US" b="1" dirty="0">
                <a:solidFill>
                  <a:schemeClr val="accent1"/>
                </a:solidFill>
              </a:rPr>
              <a:t>Immune Activation and Exhaustion:</a:t>
            </a:r>
          </a:p>
          <a:p>
            <a:endParaRPr lang="en-US" sz="1600" dirty="0">
              <a:solidFill>
                <a:schemeClr val="accent1"/>
              </a:solidFill>
            </a:endParaRPr>
          </a:p>
          <a:p>
            <a:r>
              <a:rPr lang="en-US" sz="1400" dirty="0">
                <a:solidFill>
                  <a:schemeClr val="tx2">
                    <a:lumMod val="60000"/>
                    <a:lumOff val="40000"/>
                  </a:schemeClr>
                </a:solidFill>
              </a:rPr>
              <a:t> The mRNA-LNP platform acts in the presence of sensitized T cells and T cell exhaustion, leading to continuously altered immune response and responsiveness. Exposure to mRNA-LNP leads to a rapid release of inflammatory cytokines associated with type I interferons, inducing out-of-sequence stimulation and exposing adaptive immune cells to an inflammatory environment before mRNA is translated into protein.</a:t>
            </a:r>
          </a:p>
        </p:txBody>
      </p:sp>
    </p:spTree>
    <p:extLst>
      <p:ext uri="{BB962C8B-B14F-4D97-AF65-F5344CB8AC3E}">
        <p14:creationId xmlns:p14="http://schemas.microsoft.com/office/powerpoint/2010/main" val="910157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077519" y="684808"/>
            <a:ext cx="6351092" cy="451445"/>
          </a:xfrm>
          <a:prstGeom prst="rect">
            <a:avLst/>
          </a:prstGeom>
          <a:noFill/>
          <a:ln/>
        </p:spPr>
        <p:txBody>
          <a:bodyPr wrap="none" lIns="0" tIns="0" rIns="0" bIns="0" rtlCol="0" anchor="t"/>
          <a:lstStyle/>
          <a:p>
            <a:pPr>
              <a:lnSpc>
                <a:spcPts val="3542"/>
              </a:lnSpc>
            </a:pPr>
            <a:r>
              <a:rPr lang="en-US" sz="3200" b="1" dirty="0">
                <a:solidFill>
                  <a:srgbClr val="333F70"/>
                </a:solidFill>
                <a:latin typeface="Unbounded Bold" pitchFamily="34" charset="0"/>
                <a:ea typeface="Unbounded Bold" pitchFamily="34" charset="-122"/>
                <a:cs typeface="Unbounded Bold" pitchFamily="34" charset="-120"/>
              </a:rPr>
              <a:t>Brain bites </a:t>
            </a:r>
            <a:endParaRPr lang="en-US" sz="3200" dirty="0"/>
          </a:p>
        </p:txBody>
      </p:sp>
      <p:sp>
        <p:nvSpPr>
          <p:cNvPr id="5" name="Text 1"/>
          <p:cNvSpPr/>
          <p:nvPr/>
        </p:nvSpPr>
        <p:spPr>
          <a:xfrm>
            <a:off x="5077520" y="1858269"/>
            <a:ext cx="2058591" cy="677168"/>
          </a:xfrm>
          <a:prstGeom prst="rect">
            <a:avLst/>
          </a:prstGeom>
          <a:noFill/>
          <a:ln/>
        </p:spPr>
        <p:txBody>
          <a:bodyPr wrap="square" lIns="0" tIns="0" rIns="0" bIns="0" rtlCol="0" anchor="t"/>
          <a:lstStyle/>
          <a:p>
            <a:pPr>
              <a:lnSpc>
                <a:spcPts val="1750"/>
              </a:lnSpc>
            </a:pPr>
            <a:r>
              <a:rPr lang="en-US" sz="1417" b="1" dirty="0">
                <a:solidFill>
                  <a:srgbClr val="333F70"/>
                </a:solidFill>
                <a:latin typeface="Unbounded Bold" pitchFamily="34" charset="0"/>
                <a:ea typeface="Unbounded Bold" pitchFamily="34" charset="-122"/>
                <a:cs typeface="Unbounded Bold" pitchFamily="34" charset="-120"/>
              </a:rPr>
              <a:t>Ethical Reflections on Mass Vaccination</a:t>
            </a:r>
            <a:endParaRPr lang="en-US" sz="1417" dirty="0"/>
          </a:p>
        </p:txBody>
      </p:sp>
      <p:sp>
        <p:nvSpPr>
          <p:cNvPr id="6" name="Text 2"/>
          <p:cNvSpPr/>
          <p:nvPr/>
        </p:nvSpPr>
        <p:spPr>
          <a:xfrm>
            <a:off x="5077519" y="2451183"/>
            <a:ext cx="1914407" cy="1829873"/>
          </a:xfrm>
          <a:prstGeom prst="rect">
            <a:avLst/>
          </a:prstGeom>
          <a:noFill/>
          <a:ln/>
        </p:spPr>
        <p:txBody>
          <a:bodyPr wrap="square" lIns="0" tIns="0" rIns="0" bIns="0" rtlCol="0" anchor="t"/>
          <a:lstStyle/>
          <a:p>
            <a:pPr>
              <a:lnSpc>
                <a:spcPts val="1792"/>
              </a:lnSpc>
            </a:pPr>
            <a:r>
              <a:rPr lang="en-US" sz="1000" dirty="0">
                <a:solidFill>
                  <a:srgbClr val="333F70"/>
                </a:solidFill>
                <a:latin typeface="Open Sans" pitchFamily="34" charset="0"/>
                <a:ea typeface="Open Sans" pitchFamily="34" charset="-122"/>
                <a:cs typeface="Open Sans" pitchFamily="34" charset="-120"/>
              </a:rPr>
              <a:t>The text questions whether the strategy of mass vaccination with a vaccine that provides minimal protection against infection and transmission was sound, and whether it inadvertently accelerated virus mutations</a:t>
            </a:r>
            <a:endParaRPr lang="en-US" sz="1000" dirty="0"/>
          </a:p>
        </p:txBody>
      </p:sp>
      <p:sp>
        <p:nvSpPr>
          <p:cNvPr id="8" name="Text 3"/>
          <p:cNvSpPr/>
          <p:nvPr/>
        </p:nvSpPr>
        <p:spPr>
          <a:xfrm>
            <a:off x="7352705" y="1858269"/>
            <a:ext cx="2058591" cy="902891"/>
          </a:xfrm>
          <a:prstGeom prst="rect">
            <a:avLst/>
          </a:prstGeom>
          <a:noFill/>
          <a:ln/>
        </p:spPr>
        <p:txBody>
          <a:bodyPr wrap="square" lIns="0" tIns="0" rIns="0" bIns="0" rtlCol="0" anchor="t"/>
          <a:lstStyle/>
          <a:p>
            <a:pPr>
              <a:lnSpc>
                <a:spcPts val="1750"/>
              </a:lnSpc>
            </a:pPr>
            <a:r>
              <a:rPr lang="en-US" sz="1417" b="1" dirty="0">
                <a:solidFill>
                  <a:srgbClr val="333F70"/>
                </a:solidFill>
                <a:latin typeface="Unbounded Bold" pitchFamily="34" charset="0"/>
                <a:ea typeface="Unbounded Bold" pitchFamily="34" charset="-122"/>
                <a:cs typeface="Unbounded Bold" pitchFamily="34" charset="-120"/>
              </a:rPr>
              <a:t>Scrutiny of the mRNA-LNP Platform</a:t>
            </a:r>
            <a:endParaRPr lang="en-US" sz="1417" dirty="0"/>
          </a:p>
        </p:txBody>
      </p:sp>
      <p:sp>
        <p:nvSpPr>
          <p:cNvPr id="9" name="Text 4"/>
          <p:cNvSpPr/>
          <p:nvPr/>
        </p:nvSpPr>
        <p:spPr>
          <a:xfrm>
            <a:off x="7352705" y="2451182"/>
            <a:ext cx="1914408" cy="1926853"/>
          </a:xfrm>
          <a:prstGeom prst="rect">
            <a:avLst/>
          </a:prstGeom>
          <a:noFill/>
          <a:ln/>
        </p:spPr>
        <p:txBody>
          <a:bodyPr wrap="square" lIns="0" tIns="0" rIns="0" bIns="0" rtlCol="0" anchor="t"/>
          <a:lstStyle/>
          <a:p>
            <a:pPr>
              <a:lnSpc>
                <a:spcPts val="1792"/>
              </a:lnSpc>
            </a:pPr>
            <a:r>
              <a:rPr lang="en-US" sz="1000" dirty="0">
                <a:solidFill>
                  <a:srgbClr val="333F70"/>
                </a:solidFill>
                <a:latin typeface="Open Sans" pitchFamily="34" charset="0"/>
                <a:ea typeface="Open Sans" pitchFamily="34" charset="-122"/>
                <a:cs typeface="Open Sans" pitchFamily="34" charset="-120"/>
              </a:rPr>
              <a:t>The text calls for scrutiny of the decision to opt for the mRNA-LNP platform over traditional vaccine methods, considering both its advantages and limitations, such as production constraints, affordability, and unknown short- and long-term side effects.</a:t>
            </a:r>
            <a:endParaRPr lang="en-US" sz="1000" dirty="0"/>
          </a:p>
        </p:txBody>
      </p:sp>
      <p:sp>
        <p:nvSpPr>
          <p:cNvPr id="11" name="Text 5"/>
          <p:cNvSpPr/>
          <p:nvPr/>
        </p:nvSpPr>
        <p:spPr>
          <a:xfrm>
            <a:off x="9627890" y="1858268"/>
            <a:ext cx="2185419" cy="451445"/>
          </a:xfrm>
          <a:prstGeom prst="rect">
            <a:avLst/>
          </a:prstGeom>
          <a:noFill/>
          <a:ln/>
        </p:spPr>
        <p:txBody>
          <a:bodyPr wrap="square" lIns="0" tIns="0" rIns="0" bIns="0" rtlCol="0" anchor="t"/>
          <a:lstStyle/>
          <a:p>
            <a:pPr>
              <a:lnSpc>
                <a:spcPts val="1750"/>
              </a:lnSpc>
            </a:pPr>
            <a:r>
              <a:rPr lang="en-US" sz="1417" b="1" dirty="0">
                <a:solidFill>
                  <a:srgbClr val="333F70"/>
                </a:solidFill>
                <a:latin typeface="Unbounded Bold" pitchFamily="34" charset="0"/>
                <a:ea typeface="Unbounded Bold" pitchFamily="34" charset="-122"/>
                <a:cs typeface="Unbounded Bold" pitchFamily="34" charset="-120"/>
              </a:rPr>
              <a:t>Questioning the Vaccine Design</a:t>
            </a:r>
            <a:endParaRPr lang="en-US" sz="1417" dirty="0"/>
          </a:p>
        </p:txBody>
      </p:sp>
      <p:sp>
        <p:nvSpPr>
          <p:cNvPr id="12" name="Text 6"/>
          <p:cNvSpPr/>
          <p:nvPr/>
        </p:nvSpPr>
        <p:spPr>
          <a:xfrm>
            <a:off x="9645681" y="2538601"/>
            <a:ext cx="2058591" cy="1155403"/>
          </a:xfrm>
          <a:prstGeom prst="rect">
            <a:avLst/>
          </a:prstGeom>
          <a:noFill/>
          <a:ln/>
        </p:spPr>
        <p:txBody>
          <a:bodyPr wrap="square" lIns="0" tIns="0" rIns="0" bIns="0" rtlCol="0" anchor="t"/>
          <a:lstStyle/>
          <a:p>
            <a:pPr>
              <a:lnSpc>
                <a:spcPts val="1792"/>
              </a:lnSpc>
            </a:pPr>
            <a:r>
              <a:rPr lang="en-US" sz="1000" dirty="0">
                <a:solidFill>
                  <a:srgbClr val="333F70"/>
                </a:solidFill>
                <a:latin typeface="Open Sans" pitchFamily="34" charset="0"/>
                <a:ea typeface="Open Sans" pitchFamily="34" charset="-122"/>
                <a:cs typeface="Open Sans" pitchFamily="34" charset="-120"/>
              </a:rPr>
              <a:t>The text questions the focus on a single virus protein with a high mutation rate and whether the vaccine's ease of updating features was critical to fighting against variants.</a:t>
            </a:r>
            <a:endParaRPr lang="en-US" sz="1000" dirty="0"/>
          </a:p>
        </p:txBody>
      </p:sp>
      <p:sp>
        <p:nvSpPr>
          <p:cNvPr id="14" name="Text 7"/>
          <p:cNvSpPr/>
          <p:nvPr/>
        </p:nvSpPr>
        <p:spPr>
          <a:xfrm>
            <a:off x="5077520" y="4422525"/>
            <a:ext cx="2058591" cy="451445"/>
          </a:xfrm>
          <a:prstGeom prst="rect">
            <a:avLst/>
          </a:prstGeom>
          <a:noFill/>
          <a:ln/>
        </p:spPr>
        <p:txBody>
          <a:bodyPr wrap="square" lIns="0" tIns="0" rIns="0" bIns="0" rtlCol="0" anchor="t"/>
          <a:lstStyle/>
          <a:p>
            <a:pPr>
              <a:lnSpc>
                <a:spcPts val="1750"/>
              </a:lnSpc>
            </a:pPr>
            <a:r>
              <a:rPr lang="en-US" sz="1417" b="1" dirty="0">
                <a:solidFill>
                  <a:srgbClr val="333F70"/>
                </a:solidFill>
                <a:latin typeface="Unbounded Bold" pitchFamily="34" charset="0"/>
                <a:ea typeface="Unbounded Bold" pitchFamily="34" charset="-122"/>
                <a:cs typeface="Unbounded Bold" pitchFamily="34" charset="-120"/>
              </a:rPr>
              <a:t>Concerns about Ignoring Immunology Knowledge</a:t>
            </a:r>
            <a:endParaRPr lang="en-US" sz="1417" dirty="0"/>
          </a:p>
        </p:txBody>
      </p:sp>
      <p:sp>
        <p:nvSpPr>
          <p:cNvPr id="15" name="Text 8"/>
          <p:cNvSpPr/>
          <p:nvPr/>
        </p:nvSpPr>
        <p:spPr>
          <a:xfrm>
            <a:off x="5077520" y="5248870"/>
            <a:ext cx="2058591" cy="1512188"/>
          </a:xfrm>
          <a:prstGeom prst="rect">
            <a:avLst/>
          </a:prstGeom>
          <a:noFill/>
          <a:ln/>
        </p:spPr>
        <p:txBody>
          <a:bodyPr wrap="square" lIns="0" tIns="0" rIns="0" bIns="0" rtlCol="0" anchor="t"/>
          <a:lstStyle/>
          <a:p>
            <a:pPr algn="l">
              <a:lnSpc>
                <a:spcPct val="150000"/>
              </a:lnSpc>
              <a:spcBef>
                <a:spcPts val="1200"/>
              </a:spcBef>
              <a:spcAft>
                <a:spcPts val="600"/>
              </a:spcAft>
            </a:pPr>
            <a:r>
              <a:rPr lang="en-US" sz="1000" b="0" i="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basic immunology knowledge on how factors like antigen dose, repeated boosters, pre-existing antibodies, and antigenic sin affect the immune system was mostly ignored during the pandemic.</a:t>
            </a:r>
          </a:p>
          <a:p>
            <a:br>
              <a:rPr lang="en-US" sz="1200" dirty="0"/>
            </a:br>
            <a:endParaRPr lang="en-US" sz="1125" dirty="0"/>
          </a:p>
        </p:txBody>
      </p:sp>
      <p:pic>
        <p:nvPicPr>
          <p:cNvPr id="16" name="Picture 15">
            <a:extLst>
              <a:ext uri="{FF2B5EF4-FFF2-40B4-BE49-F238E27FC236}">
                <a16:creationId xmlns:a16="http://schemas.microsoft.com/office/drawing/2014/main" id="{0FC364F2-EE71-ED38-7755-2067A4C962A0}"/>
              </a:ext>
            </a:extLst>
          </p:cNvPr>
          <p:cNvPicPr>
            <a:picLocks noChangeAspect="1"/>
          </p:cNvPicPr>
          <p:nvPr/>
        </p:nvPicPr>
        <p:blipFill>
          <a:blip r:embed="rId3"/>
          <a:stretch>
            <a:fillRect/>
          </a:stretch>
        </p:blipFill>
        <p:spPr>
          <a:xfrm>
            <a:off x="0" y="0"/>
            <a:ext cx="4128655" cy="6858000"/>
          </a:xfrm>
          <a:prstGeom prst="rect">
            <a:avLst/>
          </a:prstGeom>
        </p:spPr>
      </p:pic>
      <p:sp>
        <p:nvSpPr>
          <p:cNvPr id="19" name="Text 1">
            <a:extLst>
              <a:ext uri="{FF2B5EF4-FFF2-40B4-BE49-F238E27FC236}">
                <a16:creationId xmlns:a16="http://schemas.microsoft.com/office/drawing/2014/main" id="{367B09A6-5D59-7C75-6DAF-5BBA5DFF3E30}"/>
              </a:ext>
            </a:extLst>
          </p:cNvPr>
          <p:cNvSpPr/>
          <p:nvPr/>
        </p:nvSpPr>
        <p:spPr>
          <a:xfrm>
            <a:off x="9754717" y="4571702"/>
            <a:ext cx="2058591" cy="677168"/>
          </a:xfrm>
          <a:prstGeom prst="rect">
            <a:avLst/>
          </a:prstGeom>
          <a:noFill/>
          <a:ln/>
        </p:spPr>
        <p:txBody>
          <a:bodyPr wrap="square" lIns="0" tIns="0" rIns="0" bIns="0" rtlCol="0" anchor="t"/>
          <a:lstStyle/>
          <a:p>
            <a:pPr>
              <a:lnSpc>
                <a:spcPts val="1750"/>
              </a:lnSpc>
            </a:pPr>
            <a:r>
              <a:rPr lang="en-US" sz="1600" b="1" i="0" dirty="0">
                <a:solidFill>
                  <a:schemeClr val="accent1">
                    <a:lumMod val="50000"/>
                  </a:schemeClr>
                </a:solidFill>
                <a:effectLst/>
                <a:latin typeface="-apple-system"/>
              </a:rPr>
              <a:t>Calls for Open Dialogue and Scrutiny of Data</a:t>
            </a:r>
            <a:endParaRPr lang="en-US" sz="1417" dirty="0">
              <a:solidFill>
                <a:schemeClr val="accent1">
                  <a:lumMod val="50000"/>
                </a:schemeClr>
              </a:solidFill>
            </a:endParaRPr>
          </a:p>
        </p:txBody>
      </p:sp>
      <p:sp>
        <p:nvSpPr>
          <p:cNvPr id="20" name="Text 8">
            <a:extLst>
              <a:ext uri="{FF2B5EF4-FFF2-40B4-BE49-F238E27FC236}">
                <a16:creationId xmlns:a16="http://schemas.microsoft.com/office/drawing/2014/main" id="{296D25FE-C94F-930A-D9AD-E36769825542}"/>
              </a:ext>
            </a:extLst>
          </p:cNvPr>
          <p:cNvSpPr/>
          <p:nvPr/>
        </p:nvSpPr>
        <p:spPr>
          <a:xfrm>
            <a:off x="9754718" y="5248870"/>
            <a:ext cx="2058591" cy="1512188"/>
          </a:xfrm>
          <a:prstGeom prst="rect">
            <a:avLst/>
          </a:prstGeom>
          <a:noFill/>
          <a:ln/>
        </p:spPr>
        <p:txBody>
          <a:bodyPr wrap="square" lIns="0" tIns="0" rIns="0" bIns="0" rtlCol="0" anchor="t"/>
          <a:lstStyle/>
          <a:p>
            <a:pPr algn="l">
              <a:lnSpc>
                <a:spcPct val="150000"/>
              </a:lnSpc>
              <a:spcBef>
                <a:spcPts val="1200"/>
              </a:spcBef>
              <a:spcAft>
                <a:spcPts val="600"/>
              </a:spcAft>
            </a:pPr>
            <a:r>
              <a:rPr lang="en-US" sz="1000" b="0" i="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The text emphasizes the importance of fostering open dialogue, considering all perspectives, and employing logic and reasoning for better future preparedness.</a:t>
            </a:r>
            <a:br>
              <a:rPr lang="en-US" sz="1200" dirty="0"/>
            </a:br>
            <a:endParaRPr lang="en-US" sz="11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DF08D-7B75-DB9D-9FC1-A6848AC5DA72}"/>
              </a:ext>
            </a:extLst>
          </p:cNvPr>
          <p:cNvPicPr>
            <a:picLocks noChangeAspect="1"/>
          </p:cNvPicPr>
          <p:nvPr/>
        </p:nvPicPr>
        <p:blipFill>
          <a:blip r:embed="rId2"/>
          <a:stretch>
            <a:fillRect/>
          </a:stretch>
        </p:blipFill>
        <p:spPr>
          <a:xfrm>
            <a:off x="6622472" y="0"/>
            <a:ext cx="5569527" cy="6858000"/>
          </a:xfrm>
          <a:prstGeom prst="rect">
            <a:avLst/>
          </a:prstGeom>
        </p:spPr>
      </p:pic>
      <p:sp>
        <p:nvSpPr>
          <p:cNvPr id="4" name="TextBox 3">
            <a:extLst>
              <a:ext uri="{FF2B5EF4-FFF2-40B4-BE49-F238E27FC236}">
                <a16:creationId xmlns:a16="http://schemas.microsoft.com/office/drawing/2014/main" id="{07D3BDF0-EBAE-45B4-7539-B09F25D58F05}"/>
              </a:ext>
            </a:extLst>
          </p:cNvPr>
          <p:cNvSpPr txBox="1"/>
          <p:nvPr/>
        </p:nvSpPr>
        <p:spPr>
          <a:xfrm>
            <a:off x="323272" y="1073414"/>
            <a:ext cx="6096000" cy="4162934"/>
          </a:xfrm>
          <a:prstGeom prst="rect">
            <a:avLst/>
          </a:prstGeom>
          <a:noFill/>
        </p:spPr>
        <p:txBody>
          <a:bodyPr wrap="square">
            <a:spAutoFit/>
          </a:bodyPr>
          <a:lstStyle/>
          <a:p>
            <a:pPr algn="l">
              <a:spcBef>
                <a:spcPts val="1800"/>
              </a:spcBef>
              <a:spcAft>
                <a:spcPts val="1200"/>
              </a:spcAft>
            </a:pPr>
            <a:r>
              <a:rPr lang="en-US" sz="3200" b="1" i="0" dirty="0">
                <a:solidFill>
                  <a:schemeClr val="tx2"/>
                </a:solidFill>
                <a:effectLst/>
              </a:rPr>
              <a:t>Conclusion</a:t>
            </a:r>
            <a:endParaRPr lang="en-US" sz="3200" b="1" dirty="0">
              <a:solidFill>
                <a:schemeClr val="tx2"/>
              </a:solidFill>
            </a:endParaRPr>
          </a:p>
          <a:p>
            <a:pPr algn="l">
              <a:spcBef>
                <a:spcPts val="1800"/>
              </a:spcBef>
              <a:spcAft>
                <a:spcPts val="1200"/>
              </a:spcAft>
            </a:pPr>
            <a:endParaRPr lang="en-US" sz="3200" b="1" i="0" dirty="0">
              <a:solidFill>
                <a:schemeClr val="tx2"/>
              </a:solidFill>
              <a:effectLst/>
            </a:endParaRPr>
          </a:p>
          <a:p>
            <a:pPr algn="l">
              <a:lnSpc>
                <a:spcPct val="150000"/>
              </a:lnSpc>
            </a:pPr>
            <a:r>
              <a:rPr lang="en-US" sz="1600" b="0" i="0" dirty="0">
                <a:solidFill>
                  <a:schemeClr val="tx2">
                    <a:lumMod val="60000"/>
                    <a:lumOff val="40000"/>
                  </a:schemeClr>
                </a:solidFill>
                <a:effectLst/>
              </a:rPr>
              <a:t>Overall, mRNA-LNP technology presents significant benefits in providing effective vaccines that can be rapidly deployed in response to public health threats. However, it is crucial to address safety concerns, improve public understanding, and ensure equitable access to maximize its positive impact. The technology is fundamentally good, but its successful implementation depends on ongoing scrutiny, transparent communication, and equitable distribution.</a:t>
            </a:r>
          </a:p>
        </p:txBody>
      </p:sp>
    </p:spTree>
    <p:extLst>
      <p:ext uri="{BB962C8B-B14F-4D97-AF65-F5344CB8AC3E}">
        <p14:creationId xmlns:p14="http://schemas.microsoft.com/office/powerpoint/2010/main" val="273274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61C6B-9669-7FCA-C19D-95030EEFD9D5}"/>
              </a:ext>
            </a:extLst>
          </p:cNvPr>
          <p:cNvSpPr>
            <a:spLocks noGrp="1"/>
          </p:cNvSpPr>
          <p:nvPr>
            <p:ph idx="1"/>
          </p:nvPr>
        </p:nvSpPr>
        <p:spPr>
          <a:xfrm>
            <a:off x="4590475" y="2890982"/>
            <a:ext cx="7315200" cy="3574472"/>
          </a:xfrm>
        </p:spPr>
        <p:txBody>
          <a:bodyPr>
            <a:normAutofit/>
          </a:bodyPr>
          <a:lstStyle/>
          <a:p>
            <a:pPr>
              <a:lnSpc>
                <a:spcPct val="150000"/>
              </a:lnSpc>
            </a:pPr>
            <a:r>
              <a:rPr lang="en-US" sz="1600" dirty="0">
                <a:solidFill>
                  <a:schemeClr val="tx2">
                    <a:lumMod val="60000"/>
                    <a:lumOff val="40000"/>
                  </a:schemeClr>
                </a:solidFill>
                <a:latin typeface="Arial" panose="020B0604020202020204" pitchFamily="34" charset="0"/>
                <a:cs typeface="Arial" panose="020B0604020202020204" pitchFamily="34" charset="0"/>
              </a:rPr>
              <a:t>The mRNA-LNP vaccine was widely used as a COVID-19 vaccine in Western countries.</a:t>
            </a:r>
          </a:p>
          <a:p>
            <a:pPr>
              <a:lnSpc>
                <a:spcPct val="150000"/>
              </a:lnSpc>
            </a:pPr>
            <a:r>
              <a:rPr lang="en-US" sz="1600" dirty="0">
                <a:solidFill>
                  <a:schemeClr val="tx2">
                    <a:lumMod val="60000"/>
                    <a:lumOff val="40000"/>
                  </a:schemeClr>
                </a:solidFill>
                <a:latin typeface="Arial" panose="020B0604020202020204" pitchFamily="34" charset="0"/>
                <a:cs typeface="Arial" panose="020B0604020202020204" pitchFamily="34" charset="0"/>
              </a:rPr>
              <a:t>Early clinical trial data suggested these vaccines were safe and </a:t>
            </a:r>
            <a:r>
              <a:rPr lang="en-US" sz="1600" dirty="0" err="1">
                <a:solidFill>
                  <a:schemeClr val="tx2">
                    <a:lumMod val="60000"/>
                    <a:lumOff val="40000"/>
                  </a:schemeClr>
                </a:solidFill>
                <a:latin typeface="Arial" panose="020B0604020202020204" pitchFamily="34" charset="0"/>
                <a:cs typeface="Arial" panose="020B0604020202020204" pitchFamily="34" charset="0"/>
              </a:rPr>
              <a:t>effective.But</a:t>
            </a:r>
            <a:r>
              <a:rPr lang="en-US" sz="1600" dirty="0">
                <a:solidFill>
                  <a:schemeClr val="tx2">
                    <a:lumMod val="60000"/>
                    <a:lumOff val="40000"/>
                  </a:schemeClr>
                </a:solidFill>
                <a:latin typeface="Arial" panose="020B0604020202020204" pitchFamily="34" charset="0"/>
                <a:cs typeface="Arial" panose="020B0604020202020204" pitchFamily="34" charset="0"/>
              </a:rPr>
              <a:t> the latest data raise serious concerns about their safety and effectiveness.</a:t>
            </a:r>
          </a:p>
          <a:p>
            <a:pPr>
              <a:lnSpc>
                <a:spcPct val="150000"/>
              </a:lnSpc>
            </a:pPr>
            <a:r>
              <a:rPr lang="en-US" sz="1600" dirty="0">
                <a:solidFill>
                  <a:schemeClr val="tx2">
                    <a:lumMod val="60000"/>
                    <a:lumOff val="40000"/>
                  </a:schemeClr>
                </a:solidFill>
                <a:latin typeface="Arial" panose="020B0604020202020204" pitchFamily="34" charset="0"/>
                <a:cs typeface="Arial" panose="020B0604020202020204" pitchFamily="34" charset="0"/>
              </a:rPr>
              <a:t>It will review the identified safety and efficacy concerns.</a:t>
            </a:r>
          </a:p>
          <a:p>
            <a:pPr>
              <a:lnSpc>
                <a:spcPct val="150000"/>
              </a:lnSpc>
            </a:pPr>
            <a:r>
              <a:rPr lang="en-US" sz="1600" dirty="0">
                <a:solidFill>
                  <a:schemeClr val="tx2">
                    <a:lumMod val="60000"/>
                    <a:lumOff val="40000"/>
                  </a:schemeClr>
                </a:solidFill>
                <a:latin typeface="Arial" panose="020B0604020202020204" pitchFamily="34" charset="0"/>
                <a:cs typeface="Arial" panose="020B0604020202020204" pitchFamily="34" charset="0"/>
              </a:rPr>
              <a:t>It will also discuss the potential mechanism of adverse events and whether they can be mitigated.</a:t>
            </a:r>
          </a:p>
        </p:txBody>
      </p:sp>
      <p:pic>
        <p:nvPicPr>
          <p:cNvPr id="5" name="Picture 4">
            <a:extLst>
              <a:ext uri="{FF2B5EF4-FFF2-40B4-BE49-F238E27FC236}">
                <a16:creationId xmlns:a16="http://schemas.microsoft.com/office/drawing/2014/main" id="{9850A9A3-0FAF-307B-389B-618F1290344F}"/>
              </a:ext>
            </a:extLst>
          </p:cNvPr>
          <p:cNvPicPr>
            <a:picLocks noChangeAspect="1"/>
          </p:cNvPicPr>
          <p:nvPr/>
        </p:nvPicPr>
        <p:blipFill>
          <a:blip r:embed="rId2"/>
          <a:stretch>
            <a:fillRect/>
          </a:stretch>
        </p:blipFill>
        <p:spPr>
          <a:xfrm>
            <a:off x="4946460" y="392546"/>
            <a:ext cx="6603230" cy="19765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21070FC5-1227-FC56-F973-E73E59F64BBB}"/>
              </a:ext>
            </a:extLst>
          </p:cNvPr>
          <p:cNvPicPr>
            <a:picLocks noChangeAspect="1"/>
          </p:cNvPicPr>
          <p:nvPr/>
        </p:nvPicPr>
        <p:blipFill>
          <a:blip r:embed="rId3"/>
          <a:stretch>
            <a:fillRect/>
          </a:stretch>
        </p:blipFill>
        <p:spPr>
          <a:xfrm>
            <a:off x="0" y="0"/>
            <a:ext cx="4359564" cy="6857999"/>
          </a:xfrm>
          <a:prstGeom prst="rect">
            <a:avLst/>
          </a:prstGeom>
        </p:spPr>
      </p:pic>
    </p:spTree>
    <p:extLst>
      <p:ext uri="{BB962C8B-B14F-4D97-AF65-F5344CB8AC3E}">
        <p14:creationId xmlns:p14="http://schemas.microsoft.com/office/powerpoint/2010/main" val="385226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77325" y="409323"/>
            <a:ext cx="6437511" cy="1055886"/>
          </a:xfrm>
          <a:prstGeom prst="rect">
            <a:avLst/>
          </a:prstGeom>
          <a:noFill/>
          <a:ln/>
        </p:spPr>
        <p:txBody>
          <a:bodyPr wrap="square" lIns="0" tIns="0" rIns="0" bIns="0" rtlCol="0" anchor="t"/>
          <a:lstStyle/>
          <a:p>
            <a:r>
              <a:rPr lang="en-US" sz="3292" b="1" dirty="0" err="1">
                <a:solidFill>
                  <a:srgbClr val="333F70"/>
                </a:solidFill>
                <a:latin typeface="Unbounded Bold" pitchFamily="34" charset="0"/>
                <a:ea typeface="Unbounded Bold" pitchFamily="34" charset="-122"/>
                <a:cs typeface="Unbounded Bold" pitchFamily="34" charset="-120"/>
              </a:rPr>
              <a:t>non_Standard</a:t>
            </a:r>
            <a:r>
              <a:rPr lang="en-US" sz="3292" b="1" dirty="0">
                <a:solidFill>
                  <a:srgbClr val="333F70"/>
                </a:solidFill>
                <a:latin typeface="Unbounded Bold" pitchFamily="34" charset="0"/>
                <a:ea typeface="Unbounded Bold" pitchFamily="34" charset="-122"/>
                <a:cs typeface="Unbounded Bold" pitchFamily="34" charset="-120"/>
              </a:rPr>
              <a:t> Components of mRNA</a:t>
            </a:r>
            <a:endParaRPr lang="en-US" sz="3292" dirty="0"/>
          </a:p>
        </p:txBody>
      </p:sp>
      <p:sp>
        <p:nvSpPr>
          <p:cNvPr id="4" name="Shape 1"/>
          <p:cNvSpPr/>
          <p:nvPr/>
        </p:nvSpPr>
        <p:spPr>
          <a:xfrm>
            <a:off x="664192" y="2027238"/>
            <a:ext cx="380107" cy="380107"/>
          </a:xfrm>
          <a:prstGeom prst="roundRect">
            <a:avLst>
              <a:gd name="adj" fmla="val 18668"/>
            </a:avLst>
          </a:prstGeom>
          <a:solidFill>
            <a:srgbClr val="D6F5EE"/>
          </a:solidFill>
          <a:ln w="7620">
            <a:solidFill>
              <a:srgbClr val="BCDBD4"/>
            </a:solidFill>
            <a:prstDash val="solid"/>
          </a:ln>
        </p:spPr>
      </p:sp>
      <p:sp>
        <p:nvSpPr>
          <p:cNvPr id="5" name="Text 2"/>
          <p:cNvSpPr/>
          <p:nvPr/>
        </p:nvSpPr>
        <p:spPr>
          <a:xfrm>
            <a:off x="788363" y="2063928"/>
            <a:ext cx="131763" cy="253405"/>
          </a:xfrm>
          <a:prstGeom prst="rect">
            <a:avLst/>
          </a:prstGeom>
          <a:noFill/>
          <a:ln/>
        </p:spPr>
        <p:txBody>
          <a:bodyPr wrap="none" lIns="0" tIns="0" rIns="0" bIns="0" rtlCol="0" anchor="t"/>
          <a:lstStyle/>
          <a:p>
            <a:pPr algn="ctr"/>
            <a:r>
              <a:rPr lang="en-US" sz="1958" b="1" dirty="0">
                <a:solidFill>
                  <a:srgbClr val="333F70"/>
                </a:solidFill>
                <a:latin typeface="Unbounded Bold" pitchFamily="34" charset="0"/>
                <a:ea typeface="Unbounded Bold" pitchFamily="34" charset="-122"/>
                <a:cs typeface="Unbounded Bold" pitchFamily="34" charset="-120"/>
              </a:rPr>
              <a:t>1</a:t>
            </a:r>
            <a:endParaRPr lang="en-US" sz="1958" dirty="0"/>
          </a:p>
        </p:txBody>
      </p:sp>
      <p:sp>
        <p:nvSpPr>
          <p:cNvPr id="6" name="Text 3"/>
          <p:cNvSpPr/>
          <p:nvPr/>
        </p:nvSpPr>
        <p:spPr>
          <a:xfrm>
            <a:off x="1140222" y="2058670"/>
            <a:ext cx="2111772" cy="263922"/>
          </a:xfrm>
          <a:prstGeom prst="rect">
            <a:avLst/>
          </a:prstGeom>
          <a:noFill/>
          <a:ln/>
        </p:spPr>
        <p:txBody>
          <a:bodyPr wrap="none" lIns="0" tIns="0" rIns="0" bIns="0" rtlCol="0" anchor="t"/>
          <a:lstStyle/>
          <a:p>
            <a:r>
              <a:rPr lang="en-US" sz="1800" b="1" dirty="0">
                <a:solidFill>
                  <a:schemeClr val="accent1"/>
                </a:solidFill>
                <a:latin typeface="Arial" panose="020B0604020202020204" pitchFamily="34" charset="0"/>
                <a:cs typeface="Arial" panose="020B0604020202020204" pitchFamily="34" charset="0"/>
              </a:rPr>
              <a:t>DNA Contamination</a:t>
            </a:r>
            <a:endParaRPr lang="en-US" sz="1625" b="1" dirty="0">
              <a:solidFill>
                <a:schemeClr val="accent1"/>
              </a:solidFill>
            </a:endParaRPr>
          </a:p>
        </p:txBody>
      </p:sp>
      <p:sp>
        <p:nvSpPr>
          <p:cNvPr id="7" name="Text 4"/>
          <p:cNvSpPr/>
          <p:nvPr/>
        </p:nvSpPr>
        <p:spPr>
          <a:xfrm>
            <a:off x="1140222" y="2501346"/>
            <a:ext cx="5777814" cy="481168"/>
          </a:xfrm>
          <a:prstGeom prst="rect">
            <a:avLst/>
          </a:prstGeom>
          <a:noFill/>
          <a:ln/>
        </p:spPr>
        <p:txBody>
          <a:bodyPr wrap="none" lIns="0" tIns="0" rIns="0" bIns="0" rtlCol="0" anchor="t"/>
          <a:lstStyle/>
          <a:p>
            <a:pPr marL="0" indent="0">
              <a:buNone/>
            </a:pPr>
            <a:r>
              <a:rPr lang="en-US" sz="1200" dirty="0">
                <a:solidFill>
                  <a:schemeClr val="tx2">
                    <a:lumMod val="60000"/>
                    <a:lumOff val="40000"/>
                  </a:schemeClr>
                </a:solidFill>
                <a:latin typeface="Arial" panose="020B0604020202020204" pitchFamily="34" charset="0"/>
                <a:cs typeface="Arial" panose="020B0604020202020204" pitchFamily="34" charset="0"/>
              </a:rPr>
              <a:t>Recent studies found DNA contamination in Moderna and Pfizer vaccines exceeding</a:t>
            </a:r>
          </a:p>
          <a:p>
            <a:pPr marL="0" indent="0">
              <a:buNone/>
            </a:pPr>
            <a:r>
              <a:rPr lang="en-US" sz="1200" dirty="0">
                <a:solidFill>
                  <a:schemeClr val="tx2">
                    <a:lumMod val="60000"/>
                    <a:lumOff val="40000"/>
                  </a:schemeClr>
                </a:solidFill>
                <a:latin typeface="Arial" panose="020B0604020202020204" pitchFamily="34" charset="0"/>
                <a:cs typeface="Arial" panose="020B0604020202020204" pitchFamily="34" charset="0"/>
              </a:rPr>
              <a:t> EMA and FDA limits. The health impact of this contamination is still unclear.</a:t>
            </a:r>
          </a:p>
        </p:txBody>
      </p:sp>
      <p:sp>
        <p:nvSpPr>
          <p:cNvPr id="8" name="Shape 5"/>
          <p:cNvSpPr/>
          <p:nvPr/>
        </p:nvSpPr>
        <p:spPr>
          <a:xfrm>
            <a:off x="662471" y="3460734"/>
            <a:ext cx="380107" cy="380107"/>
          </a:xfrm>
          <a:prstGeom prst="roundRect">
            <a:avLst>
              <a:gd name="adj" fmla="val 18668"/>
            </a:avLst>
          </a:prstGeom>
          <a:solidFill>
            <a:srgbClr val="D6F5EE"/>
          </a:solidFill>
          <a:ln w="7620">
            <a:solidFill>
              <a:srgbClr val="BCDBD4"/>
            </a:solidFill>
            <a:prstDash val="solid"/>
          </a:ln>
        </p:spPr>
      </p:sp>
      <p:sp>
        <p:nvSpPr>
          <p:cNvPr id="9" name="Text 6"/>
          <p:cNvSpPr/>
          <p:nvPr/>
        </p:nvSpPr>
        <p:spPr>
          <a:xfrm>
            <a:off x="748479" y="3524084"/>
            <a:ext cx="211534" cy="253405"/>
          </a:xfrm>
          <a:prstGeom prst="rect">
            <a:avLst/>
          </a:prstGeom>
          <a:noFill/>
          <a:ln/>
        </p:spPr>
        <p:txBody>
          <a:bodyPr wrap="none" lIns="0" tIns="0" rIns="0" bIns="0" rtlCol="0" anchor="t"/>
          <a:lstStyle/>
          <a:p>
            <a:pPr algn="ctr"/>
            <a:r>
              <a:rPr lang="en-US" sz="1958" b="1" dirty="0">
                <a:solidFill>
                  <a:srgbClr val="333F70"/>
                </a:solidFill>
                <a:latin typeface="Unbounded Bold" pitchFamily="34" charset="0"/>
                <a:ea typeface="Unbounded Bold" pitchFamily="34" charset="-122"/>
                <a:cs typeface="Unbounded Bold" pitchFamily="34" charset="-120"/>
              </a:rPr>
              <a:t>2</a:t>
            </a:r>
            <a:endParaRPr lang="en-US" sz="1958" dirty="0"/>
          </a:p>
        </p:txBody>
      </p:sp>
      <p:sp>
        <p:nvSpPr>
          <p:cNvPr id="10" name="Text 7"/>
          <p:cNvSpPr/>
          <p:nvPr/>
        </p:nvSpPr>
        <p:spPr>
          <a:xfrm>
            <a:off x="1153297" y="3460734"/>
            <a:ext cx="2715518" cy="263922"/>
          </a:xfrm>
          <a:prstGeom prst="rect">
            <a:avLst/>
          </a:prstGeom>
          <a:noFill/>
          <a:ln/>
        </p:spPr>
        <p:txBody>
          <a:bodyPr wrap="none" lIns="0" tIns="0" rIns="0" bIns="0" rtlCol="0" anchor="t"/>
          <a:lstStyle/>
          <a:p>
            <a:r>
              <a:rPr lang="en-US" sz="1800" b="1" dirty="0">
                <a:solidFill>
                  <a:schemeClr val="accent1"/>
                </a:solidFill>
                <a:latin typeface="Arial" panose="020B0604020202020204" pitchFamily="34" charset="0"/>
                <a:cs typeface="Arial" panose="020B0604020202020204" pitchFamily="34" charset="0"/>
              </a:rPr>
              <a:t>Double-Stranded RNA (dsRNA)</a:t>
            </a:r>
            <a:endParaRPr lang="en-US" sz="1625" b="1" dirty="0">
              <a:solidFill>
                <a:schemeClr val="accent1"/>
              </a:solidFill>
            </a:endParaRPr>
          </a:p>
        </p:txBody>
      </p:sp>
      <p:sp>
        <p:nvSpPr>
          <p:cNvPr id="11" name="Text 8"/>
          <p:cNvSpPr/>
          <p:nvPr/>
        </p:nvSpPr>
        <p:spPr>
          <a:xfrm>
            <a:off x="1153297" y="3843104"/>
            <a:ext cx="5888533" cy="540544"/>
          </a:xfrm>
          <a:prstGeom prst="rect">
            <a:avLst/>
          </a:prstGeom>
          <a:noFill/>
          <a:ln/>
        </p:spPr>
        <p:txBody>
          <a:bodyPr wrap="square" lIns="0" tIns="0" rIns="0" bIns="0" rtlCol="0" anchor="t"/>
          <a:lstStyle/>
          <a:p>
            <a:pPr marL="0" indent="0">
              <a:buNone/>
            </a:pPr>
            <a:r>
              <a:rPr lang="en-US" sz="1200" dirty="0">
                <a:solidFill>
                  <a:schemeClr val="tx2">
                    <a:lumMod val="60000"/>
                    <a:lumOff val="40000"/>
                  </a:schemeClr>
                </a:solidFill>
                <a:latin typeface="Arial" panose="020B0604020202020204" pitchFamily="34" charset="0"/>
                <a:cs typeface="Arial" panose="020B0604020202020204" pitchFamily="34" charset="0"/>
              </a:rPr>
              <a:t>Low levels of dsRNA can form during production, triggering immune responses and inflammation. Both Pfizer and Moderna vaccines have reported dsRNA presence.</a:t>
            </a:r>
          </a:p>
        </p:txBody>
      </p:sp>
      <p:sp>
        <p:nvSpPr>
          <p:cNvPr id="12" name="Shape 9"/>
          <p:cNvSpPr/>
          <p:nvPr/>
        </p:nvSpPr>
        <p:spPr>
          <a:xfrm>
            <a:off x="657077" y="4757222"/>
            <a:ext cx="380107" cy="380107"/>
          </a:xfrm>
          <a:prstGeom prst="roundRect">
            <a:avLst>
              <a:gd name="adj" fmla="val 18668"/>
            </a:avLst>
          </a:prstGeom>
          <a:solidFill>
            <a:srgbClr val="D6F5EE"/>
          </a:solidFill>
          <a:ln w="7620">
            <a:solidFill>
              <a:srgbClr val="BCDBD4"/>
            </a:solidFill>
            <a:prstDash val="solid"/>
          </a:ln>
        </p:spPr>
        <p:txBody>
          <a:bodyPr/>
          <a:lstStyle/>
          <a:p>
            <a:endParaRPr lang="en-US" dirty="0"/>
          </a:p>
        </p:txBody>
      </p:sp>
      <p:sp>
        <p:nvSpPr>
          <p:cNvPr id="13" name="Text 10"/>
          <p:cNvSpPr/>
          <p:nvPr/>
        </p:nvSpPr>
        <p:spPr>
          <a:xfrm>
            <a:off x="740866" y="4820572"/>
            <a:ext cx="212527" cy="253405"/>
          </a:xfrm>
          <a:prstGeom prst="rect">
            <a:avLst/>
          </a:prstGeom>
          <a:noFill/>
          <a:ln/>
        </p:spPr>
        <p:txBody>
          <a:bodyPr wrap="none" lIns="0" tIns="0" rIns="0" bIns="0" rtlCol="0" anchor="t"/>
          <a:lstStyle/>
          <a:p>
            <a:pPr algn="ctr"/>
            <a:r>
              <a:rPr lang="en-US" sz="1958" b="1" dirty="0">
                <a:solidFill>
                  <a:srgbClr val="333F70"/>
                </a:solidFill>
                <a:latin typeface="Unbounded Bold" pitchFamily="34" charset="0"/>
                <a:ea typeface="Unbounded Bold" pitchFamily="34" charset="-122"/>
                <a:cs typeface="Unbounded Bold" pitchFamily="34" charset="-120"/>
              </a:rPr>
              <a:t>3</a:t>
            </a:r>
            <a:endParaRPr lang="en-US" sz="1958" dirty="0"/>
          </a:p>
        </p:txBody>
      </p:sp>
      <p:sp>
        <p:nvSpPr>
          <p:cNvPr id="14" name="Text 11"/>
          <p:cNvSpPr/>
          <p:nvPr/>
        </p:nvSpPr>
        <p:spPr>
          <a:xfrm>
            <a:off x="1140222" y="4757222"/>
            <a:ext cx="3242668" cy="263922"/>
          </a:xfrm>
          <a:prstGeom prst="rect">
            <a:avLst/>
          </a:prstGeom>
          <a:noFill/>
          <a:ln/>
        </p:spPr>
        <p:txBody>
          <a:bodyPr wrap="none" lIns="0" tIns="0" rIns="0" bIns="0" rtlCol="0" anchor="t"/>
          <a:lstStyle/>
          <a:p>
            <a:r>
              <a:rPr lang="en-US" sz="1800" b="1" dirty="0">
                <a:solidFill>
                  <a:schemeClr val="accent1"/>
                </a:solidFill>
                <a:latin typeface="Arial" panose="020B0604020202020204" pitchFamily="34" charset="0"/>
                <a:cs typeface="Arial" panose="020B0604020202020204" pitchFamily="34" charset="0"/>
              </a:rPr>
              <a:t>Physiological Levels of dsRNA</a:t>
            </a:r>
            <a:endParaRPr lang="en-US" sz="1625" b="1" dirty="0">
              <a:solidFill>
                <a:schemeClr val="accent1"/>
              </a:solidFill>
            </a:endParaRPr>
          </a:p>
        </p:txBody>
      </p:sp>
      <p:sp>
        <p:nvSpPr>
          <p:cNvPr id="15" name="Text 12"/>
          <p:cNvSpPr/>
          <p:nvPr/>
        </p:nvSpPr>
        <p:spPr>
          <a:xfrm>
            <a:off x="1088703" y="5154349"/>
            <a:ext cx="5888533" cy="1018300"/>
          </a:xfrm>
          <a:prstGeom prst="rect">
            <a:avLst/>
          </a:prstGeom>
          <a:noFill/>
          <a:ln/>
        </p:spPr>
        <p:txBody>
          <a:bodyPr wrap="square" lIns="0" tIns="0" rIns="0" bIns="0" rtlCol="0" anchor="t"/>
          <a:lstStyle/>
          <a:p>
            <a:r>
              <a:rPr lang="en-US" sz="1200" dirty="0">
                <a:solidFill>
                  <a:schemeClr val="tx2">
                    <a:lumMod val="60000"/>
                    <a:lumOff val="40000"/>
                  </a:schemeClr>
                </a:solidFill>
                <a:latin typeface="Arial" panose="020B0604020202020204" pitchFamily="34" charset="0"/>
                <a:cs typeface="Arial" panose="020B0604020202020204" pitchFamily="34" charset="0"/>
              </a:rPr>
              <a:t>The Pfizer COVID-19 vaccine contains physiological levels of dsRNA, confirmed experimentally. This dsRNA activates MDA5, a sensor, affecting adaptive immune responses in mice</a:t>
            </a:r>
            <a:endParaRPr lang="en-US" sz="1292" dirty="0">
              <a:solidFill>
                <a:schemeClr val="tx2">
                  <a:lumMod val="60000"/>
                  <a:lumOff val="40000"/>
                </a:schemeClr>
              </a:solidFill>
            </a:endParaRPr>
          </a:p>
        </p:txBody>
      </p:sp>
      <p:pic>
        <p:nvPicPr>
          <p:cNvPr id="20" name="Picture 19">
            <a:extLst>
              <a:ext uri="{FF2B5EF4-FFF2-40B4-BE49-F238E27FC236}">
                <a16:creationId xmlns:a16="http://schemas.microsoft.com/office/drawing/2014/main" id="{95AC6A86-6DC2-DE97-CC01-BFD2921CB8D1}"/>
              </a:ext>
            </a:extLst>
          </p:cNvPr>
          <p:cNvPicPr>
            <a:picLocks noChangeAspect="1"/>
          </p:cNvPicPr>
          <p:nvPr/>
        </p:nvPicPr>
        <p:blipFill>
          <a:blip r:embed="rId3"/>
          <a:stretch>
            <a:fillRect/>
          </a:stretch>
        </p:blipFill>
        <p:spPr>
          <a:xfrm>
            <a:off x="7028755" y="1317"/>
            <a:ext cx="516324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93726" y="578866"/>
            <a:ext cx="6333926" cy="1011273"/>
          </a:xfrm>
          <a:prstGeom prst="rect">
            <a:avLst/>
          </a:prstGeom>
          <a:noFill/>
          <a:ln/>
        </p:spPr>
        <p:txBody>
          <a:bodyPr wrap="square" lIns="0" tIns="0" rIns="0" bIns="0" rtlCol="0" anchor="t"/>
          <a:lstStyle/>
          <a:p>
            <a:r>
              <a:rPr lang="en-US" sz="1400" dirty="0">
                <a:solidFill>
                  <a:schemeClr val="tx2"/>
                </a:solidFill>
                <a:latin typeface="Arial" panose="020B0604020202020204" pitchFamily="34" charset="0"/>
                <a:cs typeface="Arial" panose="020B0604020202020204" pitchFamily="34" charset="0"/>
              </a:rPr>
              <a:t>Nucleoside modifications and the removal of double-stranded RNA (dsRNA) using HPLC, introduced by Kariko et al., are crucial for avoiding the activation of innate immune sensors and the production of inflammatory cytokines that would limit protein translation from mRNA</a:t>
            </a:r>
          </a:p>
        </p:txBody>
      </p:sp>
      <p:pic>
        <p:nvPicPr>
          <p:cNvPr id="4" name="Image 1" descr="preencoded.png"/>
          <p:cNvPicPr>
            <a:picLocks noChangeAspect="1"/>
          </p:cNvPicPr>
          <p:nvPr/>
        </p:nvPicPr>
        <p:blipFill>
          <a:blip r:embed="rId3"/>
          <a:stretch>
            <a:fillRect/>
          </a:stretch>
        </p:blipFill>
        <p:spPr>
          <a:xfrm>
            <a:off x="593727" y="1877715"/>
            <a:ext cx="918667" cy="1352550"/>
          </a:xfrm>
          <a:prstGeom prst="rect">
            <a:avLst/>
          </a:prstGeom>
        </p:spPr>
      </p:pic>
      <p:sp>
        <p:nvSpPr>
          <p:cNvPr id="5" name="Text 1"/>
          <p:cNvSpPr/>
          <p:nvPr/>
        </p:nvSpPr>
        <p:spPr>
          <a:xfrm>
            <a:off x="1716222" y="1848977"/>
            <a:ext cx="2847182" cy="287040"/>
          </a:xfrm>
          <a:prstGeom prst="rect">
            <a:avLst/>
          </a:prstGeom>
          <a:noFill/>
          <a:ln/>
        </p:spPr>
        <p:txBody>
          <a:bodyPr wrap="none" lIns="0" tIns="0" rIns="0" bIns="0" rtlCol="0" anchor="t"/>
          <a:lstStyle/>
          <a:p>
            <a:pPr>
              <a:lnSpc>
                <a:spcPts val="2250"/>
              </a:lnSpc>
            </a:pPr>
            <a:r>
              <a:rPr lang="en-US" b="1" dirty="0">
                <a:solidFill>
                  <a:schemeClr val="accent1"/>
                </a:solidFill>
                <a:latin typeface="Unbounded Bold" pitchFamily="34" charset="0"/>
                <a:ea typeface="Unbounded Bold" pitchFamily="34" charset="-122"/>
                <a:cs typeface="Unbounded Bold" pitchFamily="34" charset="-120"/>
              </a:rPr>
              <a:t>Inflammatory Components</a:t>
            </a:r>
            <a:endParaRPr lang="en-US" dirty="0">
              <a:solidFill>
                <a:schemeClr val="accent1"/>
              </a:solidFill>
            </a:endParaRPr>
          </a:p>
        </p:txBody>
      </p:sp>
      <p:sp>
        <p:nvSpPr>
          <p:cNvPr id="6" name="Text 2"/>
          <p:cNvSpPr/>
          <p:nvPr/>
        </p:nvSpPr>
        <p:spPr>
          <a:xfrm>
            <a:off x="1694606" y="2193362"/>
            <a:ext cx="5176244" cy="920597"/>
          </a:xfrm>
          <a:prstGeom prst="rect">
            <a:avLst/>
          </a:prstGeom>
          <a:noFill/>
          <a:ln/>
        </p:spPr>
        <p:txBody>
          <a:bodyPr wrap="square" lIns="0" tIns="0" rIns="0" bIns="0" rtlCol="0" anchor="t"/>
          <a:lstStyle/>
          <a:p>
            <a:pPr>
              <a:lnSpc>
                <a:spcPts val="2292"/>
              </a:lnSpc>
            </a:pPr>
            <a:r>
              <a:rPr lang="en-US" sz="1200" dirty="0">
                <a:solidFill>
                  <a:schemeClr val="tx2">
                    <a:lumMod val="60000"/>
                    <a:lumOff val="40000"/>
                  </a:schemeClr>
                </a:solidFill>
              </a:rPr>
              <a:t>The importance of inflammatory components in the mRNA-LNP platform is highlighted by the inability of highly purified mRNA (with no detectable dsRNA) combined with non-inflammatory LNPs to induce immune responses in vivo.</a:t>
            </a:r>
          </a:p>
        </p:txBody>
      </p:sp>
      <p:pic>
        <p:nvPicPr>
          <p:cNvPr id="7" name="Image 2" descr="preencoded.png"/>
          <p:cNvPicPr>
            <a:picLocks noChangeAspect="1"/>
          </p:cNvPicPr>
          <p:nvPr/>
        </p:nvPicPr>
        <p:blipFill>
          <a:blip r:embed="rId4"/>
          <a:stretch>
            <a:fillRect/>
          </a:stretch>
        </p:blipFill>
        <p:spPr>
          <a:xfrm>
            <a:off x="593727" y="3604618"/>
            <a:ext cx="918667" cy="1102419"/>
          </a:xfrm>
          <a:prstGeom prst="rect">
            <a:avLst/>
          </a:prstGeom>
        </p:spPr>
      </p:pic>
      <p:sp>
        <p:nvSpPr>
          <p:cNvPr id="8" name="Text 3"/>
          <p:cNvSpPr/>
          <p:nvPr/>
        </p:nvSpPr>
        <p:spPr>
          <a:xfrm>
            <a:off x="1712863" y="3531019"/>
            <a:ext cx="4194274" cy="287040"/>
          </a:xfrm>
          <a:prstGeom prst="rect">
            <a:avLst/>
          </a:prstGeom>
          <a:noFill/>
          <a:ln/>
        </p:spPr>
        <p:txBody>
          <a:bodyPr wrap="none" lIns="0" tIns="0" rIns="0" bIns="0" rtlCol="0" anchor="t"/>
          <a:lstStyle/>
          <a:p>
            <a:pPr>
              <a:lnSpc>
                <a:spcPts val="2250"/>
              </a:lnSpc>
            </a:pPr>
            <a:r>
              <a:rPr lang="en-US" b="1" dirty="0">
                <a:solidFill>
                  <a:schemeClr val="accent1"/>
                </a:solidFill>
                <a:latin typeface="Unbounded Bold" pitchFamily="34" charset="0"/>
                <a:ea typeface="Unbounded Bold" pitchFamily="34" charset="-122"/>
                <a:cs typeface="Unbounded Bold" pitchFamily="34" charset="-120"/>
              </a:rPr>
              <a:t>Contaminants and Variability</a:t>
            </a:r>
            <a:endParaRPr lang="en-US" dirty="0">
              <a:solidFill>
                <a:schemeClr val="accent1"/>
              </a:solidFill>
            </a:endParaRPr>
          </a:p>
        </p:txBody>
      </p:sp>
      <p:sp>
        <p:nvSpPr>
          <p:cNvPr id="9" name="Text 4"/>
          <p:cNvSpPr/>
          <p:nvPr/>
        </p:nvSpPr>
        <p:spPr>
          <a:xfrm>
            <a:off x="1712863" y="3839869"/>
            <a:ext cx="5264100" cy="867168"/>
          </a:xfrm>
          <a:prstGeom prst="rect">
            <a:avLst/>
          </a:prstGeom>
          <a:noFill/>
          <a:ln/>
        </p:spPr>
        <p:txBody>
          <a:bodyPr wrap="none" lIns="0" tIns="0" rIns="0" bIns="0" rtlCol="0" anchor="t"/>
          <a:lstStyle/>
          <a:p>
            <a:pPr>
              <a:lnSpc>
                <a:spcPts val="2292"/>
              </a:lnSpc>
            </a:pPr>
            <a:r>
              <a:rPr lang="en-US" sz="1400" dirty="0">
                <a:solidFill>
                  <a:schemeClr val="tx2">
                    <a:lumMod val="60000"/>
                    <a:lumOff val="40000"/>
                  </a:schemeClr>
                </a:solidFill>
              </a:rPr>
              <a:t>Some lots of Pfizer's mRNA vaccines caused minimal side effects, while</a:t>
            </a:r>
          </a:p>
          <a:p>
            <a:pPr>
              <a:lnSpc>
                <a:spcPts val="2292"/>
              </a:lnSpc>
            </a:pPr>
            <a:r>
              <a:rPr lang="en-US" sz="1400" dirty="0">
                <a:solidFill>
                  <a:schemeClr val="tx2">
                    <a:lumMod val="60000"/>
                    <a:lumOff val="40000"/>
                  </a:schemeClr>
                </a:solidFill>
              </a:rPr>
              <a:t> others were associated with higher incidences of adverse events.</a:t>
            </a:r>
          </a:p>
        </p:txBody>
      </p:sp>
      <p:pic>
        <p:nvPicPr>
          <p:cNvPr id="10" name="Image 3" descr="preencoded.png"/>
          <p:cNvPicPr>
            <a:picLocks noChangeAspect="1"/>
          </p:cNvPicPr>
          <p:nvPr/>
        </p:nvPicPr>
        <p:blipFill>
          <a:blip r:embed="rId5"/>
          <a:stretch>
            <a:fillRect/>
          </a:stretch>
        </p:blipFill>
        <p:spPr>
          <a:xfrm>
            <a:off x="593726" y="5121199"/>
            <a:ext cx="918667" cy="1102419"/>
          </a:xfrm>
          <a:prstGeom prst="rect">
            <a:avLst/>
          </a:prstGeom>
        </p:spPr>
      </p:pic>
      <p:sp>
        <p:nvSpPr>
          <p:cNvPr id="11" name="Text 5"/>
          <p:cNvSpPr/>
          <p:nvPr/>
        </p:nvSpPr>
        <p:spPr>
          <a:xfrm>
            <a:off x="1728542" y="5121199"/>
            <a:ext cx="3341291" cy="287040"/>
          </a:xfrm>
          <a:prstGeom prst="rect">
            <a:avLst/>
          </a:prstGeom>
          <a:noFill/>
          <a:ln/>
        </p:spPr>
        <p:txBody>
          <a:bodyPr wrap="none" lIns="0" tIns="0" rIns="0" bIns="0" rtlCol="0" anchor="t"/>
          <a:lstStyle/>
          <a:p>
            <a:pPr>
              <a:lnSpc>
                <a:spcPts val="2250"/>
              </a:lnSpc>
            </a:pPr>
            <a:r>
              <a:rPr lang="en-US" b="1" dirty="0">
                <a:solidFill>
                  <a:schemeClr val="accent1"/>
                </a:solidFill>
                <a:latin typeface="Unbounded Bold" pitchFamily="34" charset="0"/>
                <a:ea typeface="Unbounded Bold" pitchFamily="34" charset="-122"/>
                <a:cs typeface="Unbounded Bold" pitchFamily="34" charset="-120"/>
              </a:rPr>
              <a:t>Purity Assessment</a:t>
            </a:r>
            <a:endParaRPr lang="en-US" dirty="0">
              <a:solidFill>
                <a:schemeClr val="accent1"/>
              </a:solidFill>
            </a:endParaRPr>
          </a:p>
        </p:txBody>
      </p:sp>
      <p:sp>
        <p:nvSpPr>
          <p:cNvPr id="12" name="Text 6"/>
          <p:cNvSpPr/>
          <p:nvPr/>
        </p:nvSpPr>
        <p:spPr>
          <a:xfrm>
            <a:off x="1725457" y="5516579"/>
            <a:ext cx="5264100" cy="1102419"/>
          </a:xfrm>
          <a:prstGeom prst="rect">
            <a:avLst/>
          </a:prstGeom>
          <a:noFill/>
          <a:ln/>
        </p:spPr>
        <p:txBody>
          <a:bodyPr wrap="none" lIns="0" tIns="0" rIns="0" bIns="0" rtlCol="0" anchor="t"/>
          <a:lstStyle/>
          <a:p>
            <a:pPr>
              <a:lnSpc>
                <a:spcPts val="2292"/>
              </a:lnSpc>
            </a:pPr>
            <a:r>
              <a:rPr lang="en-US" sz="1200" dirty="0">
                <a:solidFill>
                  <a:schemeClr val="tx2">
                    <a:lumMod val="60000"/>
                    <a:lumOff val="40000"/>
                  </a:schemeClr>
                </a:solidFill>
                <a:latin typeface="Open Sans" pitchFamily="34" charset="0"/>
                <a:ea typeface="Open Sans" pitchFamily="34" charset="-122"/>
                <a:cs typeface="Open Sans" pitchFamily="34" charset="-120"/>
              </a:rPr>
              <a:t>These findings emphasize the need for strict purity criteria and allowable </a:t>
            </a:r>
          </a:p>
          <a:p>
            <a:pPr>
              <a:lnSpc>
                <a:spcPts val="2292"/>
              </a:lnSpc>
            </a:pPr>
            <a:r>
              <a:rPr lang="en-US" sz="1200" dirty="0">
                <a:solidFill>
                  <a:schemeClr val="tx2">
                    <a:lumMod val="60000"/>
                    <a:lumOff val="40000"/>
                  </a:schemeClr>
                </a:solidFill>
                <a:latin typeface="Open Sans" pitchFamily="34" charset="0"/>
                <a:ea typeface="Open Sans" pitchFamily="34" charset="-122"/>
                <a:cs typeface="Open Sans" pitchFamily="34" charset="-120"/>
              </a:rPr>
              <a:t>limits for mRNA vaccines to ensure consistent safety and efficacy.</a:t>
            </a:r>
            <a:endParaRPr lang="en-US" sz="1200" dirty="0">
              <a:solidFill>
                <a:schemeClr val="tx2">
                  <a:lumMod val="60000"/>
                  <a:lumOff val="40000"/>
                </a:schemeClr>
              </a:solidFill>
            </a:endParaRPr>
          </a:p>
        </p:txBody>
      </p:sp>
      <p:pic>
        <p:nvPicPr>
          <p:cNvPr id="13" name="Picture 12">
            <a:extLst>
              <a:ext uri="{FF2B5EF4-FFF2-40B4-BE49-F238E27FC236}">
                <a16:creationId xmlns:a16="http://schemas.microsoft.com/office/drawing/2014/main" id="{5AEED4F7-22C6-9D54-F137-E4FA08F47B29}"/>
              </a:ext>
            </a:extLst>
          </p:cNvPr>
          <p:cNvPicPr>
            <a:picLocks noChangeAspect="1"/>
          </p:cNvPicPr>
          <p:nvPr/>
        </p:nvPicPr>
        <p:blipFill>
          <a:blip r:embed="rId6"/>
          <a:stretch>
            <a:fillRect/>
          </a:stretch>
        </p:blipFill>
        <p:spPr>
          <a:xfrm>
            <a:off x="7573819" y="0"/>
            <a:ext cx="4618182"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D9C3A-4C12-52D2-A80C-99591C621BC3}"/>
              </a:ext>
            </a:extLst>
          </p:cNvPr>
          <p:cNvPicPr>
            <a:picLocks noChangeAspect="1"/>
          </p:cNvPicPr>
          <p:nvPr/>
        </p:nvPicPr>
        <p:blipFill>
          <a:blip r:embed="rId2"/>
          <a:stretch>
            <a:fillRect/>
          </a:stretch>
        </p:blipFill>
        <p:spPr>
          <a:xfrm>
            <a:off x="7102765" y="0"/>
            <a:ext cx="5089236" cy="6858000"/>
          </a:xfrm>
          <a:prstGeom prst="rect">
            <a:avLst/>
          </a:prstGeom>
        </p:spPr>
      </p:pic>
      <p:sp>
        <p:nvSpPr>
          <p:cNvPr id="4" name="Rectangle 3">
            <a:extLst>
              <a:ext uri="{FF2B5EF4-FFF2-40B4-BE49-F238E27FC236}">
                <a16:creationId xmlns:a16="http://schemas.microsoft.com/office/drawing/2014/main" id="{60EDFBC6-33C3-02AF-F2E2-FD2A627BC667}"/>
              </a:ext>
            </a:extLst>
          </p:cNvPr>
          <p:cNvSpPr/>
          <p:nvPr/>
        </p:nvSpPr>
        <p:spPr>
          <a:xfrm>
            <a:off x="170099" y="1379892"/>
            <a:ext cx="6834016" cy="5078313"/>
          </a:xfrm>
          <a:prstGeom prst="rect">
            <a:avLst/>
          </a:prstGeom>
          <a:noFill/>
        </p:spPr>
        <p:txBody>
          <a:bodyPr wrap="square" lIns="91440" tIns="45720" rIns="91440" bIns="45720">
            <a:spAutoFit/>
          </a:bodyPr>
          <a:lstStyle/>
          <a:p>
            <a:r>
              <a:rPr lang="en-US" b="1" cap="none" spc="0" dirty="0">
                <a:ln w="0"/>
                <a:solidFill>
                  <a:schemeClr val="accent1"/>
                </a:solidFill>
              </a:rPr>
              <a:t>Circulating mRNA and Spike Protein:</a:t>
            </a:r>
          </a:p>
          <a:p>
            <a:endParaRPr lang="en-US" b="0" cap="none" spc="0" dirty="0">
              <a:ln w="0"/>
              <a:solidFill>
                <a:schemeClr val="accent1"/>
              </a:solidFill>
            </a:endParaRPr>
          </a:p>
          <a:p>
            <a:r>
              <a:rPr lang="en-US" sz="1400" b="0" cap="none" spc="0" dirty="0">
                <a:ln w="0"/>
                <a:solidFill>
                  <a:schemeClr val="tx2">
                    <a:lumMod val="60000"/>
                    <a:lumOff val="40000"/>
                  </a:schemeClr>
                </a:solidFill>
              </a:rPr>
              <a:t>Vaccine mRNA and spike protein have been detected in plasma for weeks to months post-vaccination. A post-mortem study found vaccine mRNA in lymph nodes and occasionally in heart tissue, but not in liver or spleen.</a:t>
            </a:r>
          </a:p>
          <a:p>
            <a:endParaRPr lang="en-US" b="0" cap="none" spc="0" dirty="0">
              <a:ln w="0"/>
              <a:solidFill>
                <a:schemeClr val="accent1"/>
              </a:solidFill>
            </a:endParaRPr>
          </a:p>
          <a:p>
            <a:r>
              <a:rPr lang="en-US" b="1" cap="none" spc="0" dirty="0">
                <a:ln w="0"/>
                <a:solidFill>
                  <a:schemeClr val="accent1"/>
                </a:solidFill>
              </a:rPr>
              <a:t>Modified Nucleotides:</a:t>
            </a:r>
          </a:p>
          <a:p>
            <a:endParaRPr lang="en-US" dirty="0">
              <a:ln w="0"/>
              <a:solidFill>
                <a:schemeClr val="accent1"/>
              </a:solidFill>
            </a:endParaRPr>
          </a:p>
          <a:p>
            <a:r>
              <a:rPr lang="en-US" sz="1400" b="0" cap="none" spc="0" dirty="0">
                <a:ln w="0"/>
                <a:solidFill>
                  <a:schemeClr val="tx2">
                    <a:lumMod val="60000"/>
                    <a:lumOff val="40000"/>
                  </a:schemeClr>
                </a:solidFill>
              </a:rPr>
              <a:t> Used in COVID-19 vaccines to decrease innate immune response. N1-methylpseudouridine in mRNA increases immunogenicity.</a:t>
            </a:r>
          </a:p>
          <a:p>
            <a:endParaRPr lang="en-US" b="0" cap="none" spc="0" dirty="0">
              <a:ln w="0"/>
              <a:solidFill>
                <a:schemeClr val="accent1"/>
              </a:solidFill>
            </a:endParaRPr>
          </a:p>
          <a:p>
            <a:r>
              <a:rPr lang="en-US" b="1" cap="none" spc="0" dirty="0">
                <a:ln w="0"/>
                <a:solidFill>
                  <a:schemeClr val="accent1"/>
                </a:solidFill>
              </a:rPr>
              <a:t>Spike Protein Translation:</a:t>
            </a:r>
          </a:p>
          <a:p>
            <a:endParaRPr lang="en-US" dirty="0">
              <a:ln w="0"/>
              <a:solidFill>
                <a:schemeClr val="accent1"/>
              </a:solidFill>
            </a:endParaRPr>
          </a:p>
          <a:p>
            <a:r>
              <a:rPr lang="en-US" sz="1400" b="0" cap="none" spc="0" dirty="0">
                <a:ln w="0"/>
                <a:solidFill>
                  <a:schemeClr val="tx2">
                    <a:lumMod val="60000"/>
                    <a:lumOff val="40000"/>
                  </a:schemeClr>
                </a:solidFill>
              </a:rPr>
              <a:t> The spike protein of the BNT162c2 vaccine is translated after vaccination. Frame-shift products and adaptive immune responses are specific to this platform.</a:t>
            </a:r>
          </a:p>
          <a:p>
            <a:endParaRPr lang="en-US" b="0" cap="none" spc="0" dirty="0">
              <a:ln w="0"/>
              <a:solidFill>
                <a:schemeClr val="accent1"/>
              </a:solidFill>
            </a:endParaRPr>
          </a:p>
          <a:p>
            <a:r>
              <a:rPr lang="en-US" b="1" cap="none" spc="0" dirty="0">
                <a:ln w="0"/>
                <a:solidFill>
                  <a:schemeClr val="accent1"/>
                </a:solidFill>
              </a:rPr>
              <a:t>Extrapolation Risks:</a:t>
            </a:r>
          </a:p>
          <a:p>
            <a:endParaRPr lang="en-US" dirty="0">
              <a:ln w="0"/>
              <a:solidFill>
                <a:schemeClr val="accent1"/>
              </a:solidFill>
            </a:endParaRPr>
          </a:p>
          <a:p>
            <a:r>
              <a:rPr lang="en-US" sz="1400" b="0" cap="none" spc="0" dirty="0">
                <a:ln w="0"/>
                <a:solidFill>
                  <a:schemeClr val="tx2">
                    <a:lumMod val="60000"/>
                    <a:lumOff val="40000"/>
                  </a:schemeClr>
                </a:solidFill>
              </a:rPr>
              <a:t> Highlights the danger of applying existing paradigms to new, untested platforms. Issues specific to this platform need to be addressed for future use in humans.</a:t>
            </a:r>
          </a:p>
        </p:txBody>
      </p:sp>
      <p:sp>
        <p:nvSpPr>
          <p:cNvPr id="6" name="TextBox 5">
            <a:extLst>
              <a:ext uri="{FF2B5EF4-FFF2-40B4-BE49-F238E27FC236}">
                <a16:creationId xmlns:a16="http://schemas.microsoft.com/office/drawing/2014/main" id="{B5FFBF82-A7A7-B524-2056-0C61B96A5FC2}"/>
              </a:ext>
            </a:extLst>
          </p:cNvPr>
          <p:cNvSpPr txBox="1"/>
          <p:nvPr/>
        </p:nvSpPr>
        <p:spPr>
          <a:xfrm>
            <a:off x="170099" y="399795"/>
            <a:ext cx="6094428" cy="584775"/>
          </a:xfrm>
          <a:prstGeom prst="rect">
            <a:avLst/>
          </a:prstGeom>
          <a:noFill/>
        </p:spPr>
        <p:txBody>
          <a:bodyPr wrap="square">
            <a:spAutoFit/>
          </a:bodyPr>
          <a:lstStyle/>
          <a:p>
            <a:r>
              <a:rPr lang="en-US" sz="3200" b="1" dirty="0">
                <a:solidFill>
                  <a:srgbClr val="333F70"/>
                </a:solidFill>
                <a:latin typeface="Unbounded Bold" pitchFamily="34" charset="0"/>
                <a:ea typeface="Unbounded Bold" pitchFamily="34" charset="-122"/>
                <a:cs typeface="Unbounded Bold" pitchFamily="34" charset="-120"/>
              </a:rPr>
              <a:t>Concerns of mRNA-LNP </a:t>
            </a:r>
            <a:endParaRPr lang="en-US" sz="3200" dirty="0"/>
          </a:p>
        </p:txBody>
      </p:sp>
    </p:spTree>
    <p:extLst>
      <p:ext uri="{BB962C8B-B14F-4D97-AF65-F5344CB8AC3E}">
        <p14:creationId xmlns:p14="http://schemas.microsoft.com/office/powerpoint/2010/main" val="171312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4DB125-5E3E-E2A3-9BB5-89732BB6C90B}"/>
              </a:ext>
            </a:extLst>
          </p:cNvPr>
          <p:cNvPicPr>
            <a:picLocks noChangeAspect="1"/>
          </p:cNvPicPr>
          <p:nvPr/>
        </p:nvPicPr>
        <p:blipFill>
          <a:blip r:embed="rId2"/>
          <a:stretch>
            <a:fillRect/>
          </a:stretch>
        </p:blipFill>
        <p:spPr>
          <a:xfrm>
            <a:off x="7712365" y="0"/>
            <a:ext cx="4479636" cy="6858000"/>
          </a:xfrm>
          <a:prstGeom prst="rect">
            <a:avLst/>
          </a:prstGeom>
        </p:spPr>
      </p:pic>
      <p:sp>
        <p:nvSpPr>
          <p:cNvPr id="3" name="Rectangle 1">
            <a:extLst>
              <a:ext uri="{FF2B5EF4-FFF2-40B4-BE49-F238E27FC236}">
                <a16:creationId xmlns:a16="http://schemas.microsoft.com/office/drawing/2014/main" id="{A81448D9-C8F5-A0B3-09A6-5C61B665754E}"/>
              </a:ext>
            </a:extLst>
          </p:cNvPr>
          <p:cNvSpPr>
            <a:spLocks noChangeArrowheads="1"/>
          </p:cNvSpPr>
          <p:nvPr/>
        </p:nvSpPr>
        <p:spPr bwMode="auto">
          <a:xfrm>
            <a:off x="169683" y="905232"/>
            <a:ext cx="7230359"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accent1"/>
                </a:solidFill>
                <a:effectLst/>
              </a:rPr>
              <a:t>DNA Integration Risks: </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2">
                    <a:lumMod val="60000"/>
                    <a:lumOff val="40000"/>
                  </a:schemeClr>
                </a:solidFill>
                <a:effectLst/>
              </a:rPr>
              <a:t>Vaccine mRNA reverse-transcribed into DNA poses no risk of insertion into the human genome. However, experimental evidence shows that vaccine mRNA can be reverse-transcribed into DNA in certain cell lines.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accent1"/>
                </a:solidFill>
                <a:effectLst/>
              </a:rPr>
              <a:t>LINE-1 Retrotransposon</a:t>
            </a:r>
            <a:r>
              <a:rPr kumimoji="0" lang="en-US" altLang="en-US" b="0" i="0" u="none" strike="noStrike" cap="none" normalizeH="0" baseline="0" dirty="0">
                <a:ln>
                  <a:noFill/>
                </a:ln>
                <a:solidFill>
                  <a:schemeClr val="accent1"/>
                </a:solidFill>
                <a:effectLst/>
              </a:rPr>
              <a:t>:</a:t>
            </a:r>
          </a:p>
          <a:p>
            <a:pPr marL="0" marR="0" lvl="0" indent="0" algn="l" defTabSz="914400" rtl="0" eaLnBrk="0" fontAlgn="base" latinLnBrk="0" hangingPunct="0">
              <a:lnSpc>
                <a:spcPct val="100000"/>
              </a:lnSpc>
              <a:spcBef>
                <a:spcPct val="0"/>
              </a:spcBef>
              <a:spcAft>
                <a:spcPct val="0"/>
              </a:spcAft>
              <a:buClrTx/>
              <a:buSzTx/>
              <a:tabLst/>
            </a:pPr>
            <a:endParaRPr lang="en-US" altLang="en-US" sz="1600" dirty="0"/>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2">
                    <a:lumMod val="60000"/>
                    <a:lumOff val="40000"/>
                  </a:schemeClr>
                </a:solidFill>
                <a:effectLst/>
              </a:rPr>
              <a:t> Exposure to mRNA-LNP vaccine correlates with increased LINE-1 expression and nuclear localization. This could potentially lead to integration into host DNA.</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accent1"/>
                </a:solidFill>
                <a:effectLst/>
              </a:rPr>
              <a:t>Spike Protein Localization</a:t>
            </a:r>
            <a:r>
              <a:rPr kumimoji="0" lang="en-US" altLang="en-US" b="0" i="0" u="none" strike="noStrike" cap="none" normalizeH="0" baseline="0" dirty="0">
                <a:ln>
                  <a:noFill/>
                </a:ln>
                <a:solidFill>
                  <a:schemeClr val="accent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2">
                    <a:lumMod val="60000"/>
                    <a:lumOff val="40000"/>
                  </a:schemeClr>
                </a:solidFill>
                <a:effectLst/>
              </a:rPr>
              <a:t>Spike protein has a nuclear localization signal (NLS), allowing its transport to the nucleus. SARS-CoV-2 RNA can be reverse-transcribed and integrated into human cell genomes.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accent1"/>
                </a:solidFill>
                <a:effectLst/>
              </a:rPr>
              <a:t>Durability and Degradation</a:t>
            </a:r>
            <a:r>
              <a:rPr kumimoji="0" lang="en-US" altLang="en-US" b="0" i="0" u="none" strike="noStrike" cap="none" normalizeH="0" baseline="0" dirty="0">
                <a:ln>
                  <a:noFill/>
                </a:ln>
                <a:solidFill>
                  <a:schemeClr val="accent1"/>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2">
                    <a:lumMod val="60000"/>
                    <a:lumOff val="40000"/>
                  </a:schemeClr>
                </a:solidFill>
                <a:effectLst/>
              </a:rPr>
              <a:t>Vaccine mRNA is degraded within hours to days, limiting its potential to disrupt normal cell biology. Human lymph node biopsies revealed detectable levels of vaccine mRNA and spike proteins up to eight days post-vaccination.</a:t>
            </a:r>
          </a:p>
        </p:txBody>
      </p:sp>
    </p:spTree>
    <p:extLst>
      <p:ext uri="{BB962C8B-B14F-4D97-AF65-F5344CB8AC3E}">
        <p14:creationId xmlns:p14="http://schemas.microsoft.com/office/powerpoint/2010/main" val="1592881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AC2EF-3E0A-601E-2E9C-5EF39CEF9739}"/>
              </a:ext>
            </a:extLst>
          </p:cNvPr>
          <p:cNvPicPr>
            <a:picLocks noChangeAspect="1"/>
          </p:cNvPicPr>
          <p:nvPr/>
        </p:nvPicPr>
        <p:blipFill>
          <a:blip r:embed="rId3"/>
          <a:stretch>
            <a:fillRect/>
          </a:stretch>
        </p:blipFill>
        <p:spPr>
          <a:xfrm>
            <a:off x="0" y="-9236"/>
            <a:ext cx="4442691" cy="6858000"/>
          </a:xfrm>
          <a:prstGeom prst="rect">
            <a:avLst/>
          </a:prstGeom>
        </p:spPr>
      </p:pic>
      <p:sp>
        <p:nvSpPr>
          <p:cNvPr id="4" name="TextBox 3">
            <a:extLst>
              <a:ext uri="{FF2B5EF4-FFF2-40B4-BE49-F238E27FC236}">
                <a16:creationId xmlns:a16="http://schemas.microsoft.com/office/drawing/2014/main" id="{EB3E69CD-3B9A-887A-63AF-E878CD6134E5}"/>
              </a:ext>
            </a:extLst>
          </p:cNvPr>
          <p:cNvSpPr txBox="1"/>
          <p:nvPr/>
        </p:nvSpPr>
        <p:spPr>
          <a:xfrm>
            <a:off x="4701311" y="207879"/>
            <a:ext cx="6096000" cy="523220"/>
          </a:xfrm>
          <a:prstGeom prst="rect">
            <a:avLst/>
          </a:prstGeom>
          <a:noFill/>
        </p:spPr>
        <p:txBody>
          <a:bodyPr wrap="square">
            <a:spAutoFit/>
          </a:bodyPr>
          <a:lstStyle/>
          <a:p>
            <a:r>
              <a:rPr lang="en-US" sz="2800" b="1" dirty="0">
                <a:solidFill>
                  <a:srgbClr val="333F70"/>
                </a:solidFill>
                <a:latin typeface="Unbounded Bold" pitchFamily="34" charset="0"/>
                <a:ea typeface="Unbounded Bold" pitchFamily="34" charset="-122"/>
                <a:cs typeface="Unbounded Bold" pitchFamily="34" charset="-120"/>
              </a:rPr>
              <a:t>Safety and efficacy</a:t>
            </a:r>
            <a:endParaRPr lang="en-US" sz="2800" dirty="0"/>
          </a:p>
        </p:txBody>
      </p:sp>
      <p:sp>
        <p:nvSpPr>
          <p:cNvPr id="6" name="TextBox 5">
            <a:extLst>
              <a:ext uri="{FF2B5EF4-FFF2-40B4-BE49-F238E27FC236}">
                <a16:creationId xmlns:a16="http://schemas.microsoft.com/office/drawing/2014/main" id="{833FB527-144E-0D12-96BB-09F38B6A9415}"/>
              </a:ext>
            </a:extLst>
          </p:cNvPr>
          <p:cNvSpPr txBox="1"/>
          <p:nvPr/>
        </p:nvSpPr>
        <p:spPr>
          <a:xfrm>
            <a:off x="4701311" y="1017810"/>
            <a:ext cx="6096000" cy="5632311"/>
          </a:xfrm>
          <a:prstGeom prst="rect">
            <a:avLst/>
          </a:prstGeom>
          <a:noFill/>
        </p:spPr>
        <p:txBody>
          <a:bodyPr wrap="square">
            <a:spAutoFit/>
          </a:bodyPr>
          <a:lstStyle/>
          <a:p>
            <a:r>
              <a:rPr lang="en-US" b="1" dirty="0">
                <a:solidFill>
                  <a:schemeClr val="accent1"/>
                </a:solidFill>
              </a:rPr>
              <a:t>Immune-Tolerant Environment:</a:t>
            </a:r>
          </a:p>
          <a:p>
            <a:endParaRPr lang="en-US" sz="1600" dirty="0">
              <a:solidFill>
                <a:schemeClr val="accent1"/>
              </a:solidFill>
            </a:endParaRPr>
          </a:p>
          <a:p>
            <a:r>
              <a:rPr lang="en-US" sz="1400" dirty="0">
                <a:solidFill>
                  <a:schemeClr val="tx2">
                    <a:lumMod val="60000"/>
                    <a:lumOff val="40000"/>
                  </a:schemeClr>
                </a:solidFill>
              </a:rPr>
              <a:t>Recent studies suggest a correlation between increased doses of mRNA vaccines and higher risk of catching COVID-19. This indicates that the vaccines' efficacy in reducing disease severity and death might be due to their immune suppressive characteristics. </a:t>
            </a:r>
          </a:p>
          <a:p>
            <a:endParaRPr lang="en-US" sz="1600" dirty="0">
              <a:solidFill>
                <a:schemeClr val="accent1"/>
              </a:solidFill>
            </a:endParaRPr>
          </a:p>
          <a:p>
            <a:r>
              <a:rPr lang="en-US" b="1" dirty="0">
                <a:solidFill>
                  <a:schemeClr val="accent1"/>
                </a:solidFill>
              </a:rPr>
              <a:t>Need for Pre-Clinical Studies:</a:t>
            </a:r>
          </a:p>
          <a:p>
            <a:endParaRPr lang="en-US" sz="1600" dirty="0">
              <a:solidFill>
                <a:schemeClr val="accent1"/>
              </a:solidFill>
            </a:endParaRPr>
          </a:p>
          <a:p>
            <a:r>
              <a:rPr lang="en-US" sz="1400" dirty="0">
                <a:solidFill>
                  <a:schemeClr val="tx2">
                    <a:lumMod val="60000"/>
                    <a:lumOff val="40000"/>
                  </a:schemeClr>
                </a:solidFill>
              </a:rPr>
              <a:t>These findings highlight the necessity of rigorous pre-clinical studies to avoid unexpected consequences for new vaccine platforms. </a:t>
            </a:r>
          </a:p>
          <a:p>
            <a:endParaRPr lang="en-US" sz="1600" dirty="0">
              <a:solidFill>
                <a:schemeClr val="accent1"/>
              </a:solidFill>
            </a:endParaRPr>
          </a:p>
          <a:p>
            <a:r>
              <a:rPr lang="en-US" b="1" dirty="0">
                <a:solidFill>
                  <a:schemeClr val="accent1"/>
                </a:solidFill>
              </a:rPr>
              <a:t>Efficacy Erosion: </a:t>
            </a:r>
          </a:p>
          <a:p>
            <a:endParaRPr lang="en-US" sz="1600" dirty="0">
              <a:solidFill>
                <a:schemeClr val="accent1"/>
              </a:solidFill>
            </a:endParaRPr>
          </a:p>
          <a:p>
            <a:r>
              <a:rPr lang="en-US" sz="1400" dirty="0">
                <a:solidFill>
                  <a:schemeClr val="tx2">
                    <a:lumMod val="60000"/>
                    <a:lumOff val="40000"/>
                  </a:schemeClr>
                </a:solidFill>
              </a:rPr>
              <a:t>The ability of these therapeutics to prevent infections and limit virus spread has decreased over time. Their current efficacy is mainly in reducing disease severity and death in susceptible individuals.</a:t>
            </a:r>
          </a:p>
          <a:p>
            <a:endParaRPr lang="en-US" sz="1600" dirty="0">
              <a:solidFill>
                <a:schemeClr val="accent1"/>
              </a:solidFill>
            </a:endParaRPr>
          </a:p>
          <a:p>
            <a:r>
              <a:rPr lang="en-US" b="1" dirty="0">
                <a:solidFill>
                  <a:schemeClr val="accent1"/>
                </a:solidFill>
              </a:rPr>
              <a:t> inflammatory Response: </a:t>
            </a:r>
          </a:p>
          <a:p>
            <a:endParaRPr lang="en-US" sz="1600" dirty="0">
              <a:solidFill>
                <a:schemeClr val="accent1"/>
              </a:solidFill>
            </a:endParaRPr>
          </a:p>
          <a:p>
            <a:r>
              <a:rPr lang="en-US" sz="1400" dirty="0">
                <a:solidFill>
                  <a:schemeClr val="tx2">
                    <a:lumMod val="60000"/>
                    <a:lumOff val="40000"/>
                  </a:schemeClr>
                </a:solidFill>
              </a:rPr>
              <a:t>Excess inflammation (cytokine storm) is a major issue in severe COVID-19 cases. If mRNA-LNP vaccines reduce systemic inflammatory response, this could explain their efficacy in reducing disease severity in delta and omicron variants.</a:t>
            </a:r>
            <a:endParaRPr lang="en-US" sz="1400" b="0" cap="none" spc="0" dirty="0">
              <a:ln w="0"/>
              <a:solidFill>
                <a:schemeClr val="tx2">
                  <a:lumMod val="60000"/>
                  <a:lumOff val="40000"/>
                </a:schemeClr>
              </a:solidFill>
            </a:endParaRPr>
          </a:p>
        </p:txBody>
      </p:sp>
    </p:spTree>
    <p:extLst>
      <p:ext uri="{BB962C8B-B14F-4D97-AF65-F5344CB8AC3E}">
        <p14:creationId xmlns:p14="http://schemas.microsoft.com/office/powerpoint/2010/main" val="459463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A36F4-B817-8624-69B6-832C57701A40}"/>
              </a:ext>
            </a:extLst>
          </p:cNvPr>
          <p:cNvPicPr>
            <a:picLocks noChangeAspect="1"/>
          </p:cNvPicPr>
          <p:nvPr/>
        </p:nvPicPr>
        <p:blipFill>
          <a:blip r:embed="rId2"/>
          <a:stretch>
            <a:fillRect/>
          </a:stretch>
        </p:blipFill>
        <p:spPr>
          <a:xfrm>
            <a:off x="0" y="0"/>
            <a:ext cx="4424218" cy="6858000"/>
          </a:xfrm>
          <a:prstGeom prst="rect">
            <a:avLst/>
          </a:prstGeom>
        </p:spPr>
      </p:pic>
      <p:sp>
        <p:nvSpPr>
          <p:cNvPr id="3" name="Rectangle 2">
            <a:extLst>
              <a:ext uri="{FF2B5EF4-FFF2-40B4-BE49-F238E27FC236}">
                <a16:creationId xmlns:a16="http://schemas.microsoft.com/office/drawing/2014/main" id="{B6527AD2-CB26-1695-A7B0-98B3F37804EB}"/>
              </a:ext>
            </a:extLst>
          </p:cNvPr>
          <p:cNvSpPr/>
          <p:nvPr/>
        </p:nvSpPr>
        <p:spPr>
          <a:xfrm>
            <a:off x="4571841" y="936010"/>
            <a:ext cx="7694049" cy="5109091"/>
          </a:xfrm>
          <a:prstGeom prst="rect">
            <a:avLst/>
          </a:prstGeom>
          <a:noFill/>
        </p:spPr>
        <p:txBody>
          <a:bodyPr wrap="square" lIns="91440" tIns="45720" rIns="91440" bIns="45720">
            <a:spAutoFit/>
          </a:bodyPr>
          <a:lstStyle/>
          <a:p>
            <a:r>
              <a:rPr lang="en-US" b="1" dirty="0">
                <a:solidFill>
                  <a:schemeClr val="accent1"/>
                </a:solidFill>
              </a:rPr>
              <a:t>Efficacy Erosion:</a:t>
            </a:r>
          </a:p>
          <a:p>
            <a:endParaRPr lang="en-US" sz="1600" dirty="0">
              <a:solidFill>
                <a:schemeClr val="accent1"/>
              </a:solidFill>
            </a:endParaRPr>
          </a:p>
          <a:p>
            <a:r>
              <a:rPr lang="en-US" sz="1600" dirty="0">
                <a:solidFill>
                  <a:schemeClr val="tx2">
                    <a:lumMod val="60000"/>
                    <a:lumOff val="40000"/>
                  </a:schemeClr>
                </a:solidFill>
              </a:rPr>
              <a:t> </a:t>
            </a:r>
            <a:r>
              <a:rPr lang="en-US" sz="1400" dirty="0">
                <a:solidFill>
                  <a:schemeClr val="tx2">
                    <a:lumMod val="60000"/>
                    <a:lumOff val="40000"/>
                  </a:schemeClr>
                </a:solidFill>
              </a:rPr>
              <a:t>The ability of these therapeutics to prevent infections and limit virus spread has decreased over time. Their current efficacy is mainly in reducing disease severity and death in susceptible individuals. </a:t>
            </a:r>
            <a:endParaRPr lang="en-US" sz="1600" dirty="0">
              <a:solidFill>
                <a:schemeClr val="tx2">
                  <a:lumMod val="60000"/>
                  <a:lumOff val="40000"/>
                </a:schemeClr>
              </a:solidFill>
            </a:endParaRPr>
          </a:p>
          <a:p>
            <a:endParaRPr lang="en-US" sz="1600" dirty="0">
              <a:solidFill>
                <a:schemeClr val="accent1"/>
              </a:solidFill>
            </a:endParaRPr>
          </a:p>
          <a:p>
            <a:r>
              <a:rPr lang="en-US" b="1" dirty="0">
                <a:solidFill>
                  <a:schemeClr val="accent1"/>
                </a:solidFill>
              </a:rPr>
              <a:t>Inflammatory Response:</a:t>
            </a:r>
          </a:p>
          <a:p>
            <a:endParaRPr lang="en-US" sz="1600" dirty="0">
              <a:solidFill>
                <a:schemeClr val="accent1"/>
              </a:solidFill>
            </a:endParaRPr>
          </a:p>
          <a:p>
            <a:r>
              <a:rPr lang="en-US" sz="1400" dirty="0">
                <a:solidFill>
                  <a:schemeClr val="tx2">
                    <a:lumMod val="60000"/>
                    <a:lumOff val="40000"/>
                  </a:schemeClr>
                </a:solidFill>
              </a:rPr>
              <a:t> Excess inflammation (cytokine storm) is a major issue in severe COVID-19 cases. If mRNA-LNP vaccines reduce systemic inflammatory response, this could explain their efficacy in reducing disease severity in delta and omicron variants. Studies have shown dampened immune responses in vaccinated individuals and altered immune fitness in mice.</a:t>
            </a:r>
          </a:p>
          <a:p>
            <a:endParaRPr lang="en-US" sz="1600" dirty="0">
              <a:solidFill>
                <a:schemeClr val="accent1"/>
              </a:solidFill>
            </a:endParaRPr>
          </a:p>
          <a:p>
            <a:r>
              <a:rPr lang="en-US" b="1" cap="none" spc="0" dirty="0">
                <a:ln w="0"/>
                <a:solidFill>
                  <a:schemeClr val="accent1"/>
                </a:solidFill>
                <a:effectLst>
                  <a:outerShdw blurRad="38100" dist="25400" dir="5400000" algn="ctr" rotWithShape="0">
                    <a:srgbClr val="6E747A">
                      <a:alpha val="43000"/>
                    </a:srgbClr>
                  </a:outerShdw>
                </a:effectLst>
              </a:rPr>
              <a:t>Adverse Events: </a:t>
            </a:r>
          </a:p>
          <a:p>
            <a:endParaRPr lang="en-US" sz="1600" dirty="0">
              <a:ln w="0"/>
              <a:solidFill>
                <a:schemeClr val="accent1"/>
              </a:solidFill>
              <a:effectLst>
                <a:outerShdw blurRad="38100" dist="25400" dir="5400000" algn="ctr" rotWithShape="0">
                  <a:srgbClr val="6E747A">
                    <a:alpha val="43000"/>
                  </a:srgbClr>
                </a:outerShdw>
              </a:effectLst>
            </a:endParaRPr>
          </a:p>
          <a:p>
            <a:r>
              <a:rPr lang="en-US" sz="1400" b="0" cap="none" spc="0" dirty="0">
                <a:ln w="0"/>
                <a:solidFill>
                  <a:schemeClr val="tx2">
                    <a:lumMod val="60000"/>
                    <a:lumOff val="40000"/>
                  </a:schemeClr>
                </a:solidFill>
                <a:effectLst>
                  <a:outerShdw blurRad="38100" dist="25400" dir="5400000" algn="ctr" rotWithShape="0">
                    <a:srgbClr val="6E747A">
                      <a:alpha val="43000"/>
                    </a:srgbClr>
                  </a:outerShdw>
                </a:effectLst>
              </a:rPr>
              <a:t>Case reports of severe inflammatory/autoimmune events have been increasing. An analysis of VAERS data reflects diverse adverse effects of the vaccines. The causal relationship between mRNA-LNP vaccines and severe adverse events (SAEs) has primarily been investigated in trials among males.</a:t>
            </a:r>
          </a:p>
          <a:p>
            <a:endParaRPr lang="en-US" sz="1600" b="0" cap="none" spc="0" dirty="0">
              <a:ln w="0"/>
              <a:solidFill>
                <a:schemeClr val="accent1"/>
              </a:solidFill>
              <a:effectLst>
                <a:outerShdw blurRad="38100" dist="25400" dir="5400000" algn="ctr" rotWithShape="0">
                  <a:srgbClr val="6E747A">
                    <a:alpha val="43000"/>
                  </a:srgbClr>
                </a:outerShdw>
              </a:effectLst>
            </a:endParaRPr>
          </a:p>
          <a:p>
            <a:r>
              <a:rPr lang="en-US" b="1" cap="none" spc="0" dirty="0">
                <a:ln w="0"/>
                <a:solidFill>
                  <a:schemeClr val="accent1"/>
                </a:solidFill>
                <a:effectLst>
                  <a:outerShdw blurRad="38100" dist="25400" dir="5400000" algn="ctr" rotWithShape="0">
                    <a:srgbClr val="6E747A">
                      <a:alpha val="43000"/>
                    </a:srgbClr>
                  </a:outerShdw>
                </a:effectLst>
              </a:rPr>
              <a:t>Risk Factors: </a:t>
            </a:r>
          </a:p>
          <a:p>
            <a:endParaRPr lang="en-US" sz="1600" b="0" cap="none" spc="0" dirty="0">
              <a:ln w="0"/>
              <a:solidFill>
                <a:schemeClr val="accent1"/>
              </a:solidFill>
              <a:effectLst>
                <a:outerShdw blurRad="38100" dist="25400" dir="5400000" algn="ctr" rotWithShape="0">
                  <a:srgbClr val="6E747A">
                    <a:alpha val="43000"/>
                  </a:srgbClr>
                </a:outerShdw>
              </a:effectLst>
            </a:endParaRPr>
          </a:p>
          <a:p>
            <a:r>
              <a:rPr lang="en-US" sz="1400" b="0" cap="none" spc="0" dirty="0">
                <a:ln w="0"/>
                <a:solidFill>
                  <a:schemeClr val="tx2">
                    <a:lumMod val="60000"/>
                    <a:lumOff val="40000"/>
                  </a:schemeClr>
                </a:solidFill>
                <a:effectLst>
                  <a:outerShdw blurRad="38100" dist="25400" dir="5400000" algn="ctr" rotWithShape="0">
                    <a:srgbClr val="6E747A">
                      <a:alpha val="43000"/>
                    </a:srgbClr>
                  </a:outerShdw>
                </a:effectLst>
              </a:rPr>
              <a:t>Potential underlying risk factors for myocarditis include prior infection and demographic factors.</a:t>
            </a:r>
          </a:p>
        </p:txBody>
      </p:sp>
    </p:spTree>
    <p:extLst>
      <p:ext uri="{BB962C8B-B14F-4D97-AF65-F5344CB8AC3E}">
        <p14:creationId xmlns:p14="http://schemas.microsoft.com/office/powerpoint/2010/main" val="2574936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4C6AF2-13E3-67F5-816B-F73EEC7B060C}"/>
              </a:ext>
            </a:extLst>
          </p:cNvPr>
          <p:cNvPicPr>
            <a:picLocks noChangeAspect="1"/>
          </p:cNvPicPr>
          <p:nvPr/>
        </p:nvPicPr>
        <p:blipFill>
          <a:blip r:embed="rId2"/>
          <a:stretch>
            <a:fillRect/>
          </a:stretch>
        </p:blipFill>
        <p:spPr>
          <a:xfrm>
            <a:off x="7693891" y="0"/>
            <a:ext cx="4498109" cy="6858000"/>
          </a:xfrm>
          <a:prstGeom prst="rect">
            <a:avLst/>
          </a:prstGeom>
        </p:spPr>
      </p:pic>
      <p:sp>
        <p:nvSpPr>
          <p:cNvPr id="8" name="TextBox 7">
            <a:extLst>
              <a:ext uri="{FF2B5EF4-FFF2-40B4-BE49-F238E27FC236}">
                <a16:creationId xmlns:a16="http://schemas.microsoft.com/office/drawing/2014/main" id="{EFB16FEC-1DD5-08B7-949B-65D6F284E01A}"/>
              </a:ext>
            </a:extLst>
          </p:cNvPr>
          <p:cNvSpPr txBox="1"/>
          <p:nvPr/>
        </p:nvSpPr>
        <p:spPr>
          <a:xfrm>
            <a:off x="461818" y="513416"/>
            <a:ext cx="6096000" cy="5386090"/>
          </a:xfrm>
          <a:prstGeom prst="rect">
            <a:avLst/>
          </a:prstGeom>
          <a:noFill/>
        </p:spPr>
        <p:txBody>
          <a:bodyPr wrap="square">
            <a:spAutoFit/>
          </a:bodyPr>
          <a:lstStyle/>
          <a:p>
            <a:r>
              <a:rPr lang="en-US" sz="3200" b="1" dirty="0">
                <a:solidFill>
                  <a:schemeClr val="tx2"/>
                </a:solidFill>
              </a:rPr>
              <a:t>Inflammatory responses</a:t>
            </a:r>
          </a:p>
          <a:p>
            <a:endParaRPr lang="en-US" sz="1600" dirty="0">
              <a:solidFill>
                <a:schemeClr val="accent1"/>
              </a:solidFill>
            </a:endParaRPr>
          </a:p>
          <a:p>
            <a:endParaRPr lang="en-US" sz="1600" dirty="0">
              <a:solidFill>
                <a:schemeClr val="accent1"/>
              </a:solidFill>
            </a:endParaRPr>
          </a:p>
          <a:p>
            <a:r>
              <a:rPr lang="en-US" b="1" dirty="0">
                <a:solidFill>
                  <a:schemeClr val="accent1"/>
                </a:solidFill>
              </a:rPr>
              <a:t>Categories of SAEs:</a:t>
            </a:r>
          </a:p>
          <a:p>
            <a:endParaRPr lang="en-US" sz="1400" dirty="0">
              <a:solidFill>
                <a:schemeClr val="tx2">
                  <a:lumMod val="60000"/>
                  <a:lumOff val="40000"/>
                </a:schemeClr>
              </a:solidFill>
            </a:endParaRPr>
          </a:p>
          <a:p>
            <a:r>
              <a:rPr lang="en-US" sz="1400" dirty="0">
                <a:solidFill>
                  <a:schemeClr val="tx2">
                    <a:lumMod val="60000"/>
                    <a:lumOff val="40000"/>
                  </a:schemeClr>
                </a:solidFill>
              </a:rPr>
              <a:t>The SAEs can be divided into inflammatory and anergy/hypo-responsiveness categories. Inflammatory side effects include acute reactogenicity (fever, headache, fatigue, myalgia, arthralgia, chills, etc.), autoimmune, and anti-PEG mediated CARPA, along with other events involving activation of the innate immune system. Anorexic side effects (immune suppression) present as serious rare reactions, such as those involving varicella-zoster virus (VZV) and hepatitis C virus (HCV) following COVID-19 mRNA vaccination.</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a:p>
            <a:r>
              <a:rPr lang="en-US" b="1" dirty="0">
                <a:solidFill>
                  <a:schemeClr val="accent1"/>
                </a:solidFill>
              </a:rPr>
              <a:t>Mechanisms:</a:t>
            </a:r>
          </a:p>
          <a:p>
            <a:endParaRPr lang="en-US" sz="1600" dirty="0">
              <a:solidFill>
                <a:schemeClr val="accent1"/>
              </a:solidFill>
            </a:endParaRPr>
          </a:p>
          <a:p>
            <a:r>
              <a:rPr lang="en-US" sz="1400" dirty="0">
                <a:solidFill>
                  <a:schemeClr val="tx2">
                    <a:lumMod val="60000"/>
                    <a:lumOff val="40000"/>
                  </a:schemeClr>
                </a:solidFill>
              </a:rPr>
              <a:t> The inflammatory nature of this therapeutic is linked to the ionizable lipid component of the LNPs and potentially accentuated by pro-inflammatory contaminants such as dsRNA. The acute reactive responses (fever, headache, fatigue, etc.) are likely triggered by the release of various inflammatory cytokines (IL-1β, IL-6, GM-CSF, type I interferon).</a:t>
            </a:r>
          </a:p>
        </p:txBody>
      </p:sp>
    </p:spTree>
    <p:extLst>
      <p:ext uri="{BB962C8B-B14F-4D97-AF65-F5344CB8AC3E}">
        <p14:creationId xmlns:p14="http://schemas.microsoft.com/office/powerpoint/2010/main" val="21637088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214</TotalTime>
  <Words>1397</Words>
  <Application>Microsoft Office PowerPoint</Application>
  <PresentationFormat>Widescreen</PresentationFormat>
  <Paragraphs>133</Paragraphs>
  <Slides>12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AdvTTd3a5f740</vt:lpstr>
      <vt:lpstr>-apple-system</vt:lpstr>
      <vt:lpstr>Arial</vt:lpstr>
      <vt:lpstr>Calibri</vt:lpstr>
      <vt:lpstr>Calibri Light</vt:lpstr>
      <vt:lpstr>Open Sans</vt:lpstr>
      <vt:lpstr>Unbounded Bold</vt:lpstr>
      <vt:lpstr>Office Theme</vt:lpstr>
      <vt:lpstr>The mRNA-LNP vaccines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mohybani@gmail.com</dc:creator>
  <cp:lastModifiedBy>mohybani@gmail.com</cp:lastModifiedBy>
  <cp:revision>2</cp:revision>
  <dcterms:created xsi:type="dcterms:W3CDTF">2025-02-24T06:47:39Z</dcterms:created>
  <dcterms:modified xsi:type="dcterms:W3CDTF">2025-02-24T10:23:16Z</dcterms:modified>
</cp:coreProperties>
</file>